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83" r:id="rId3"/>
    <p:sldId id="346" r:id="rId4"/>
    <p:sldId id="307" r:id="rId5"/>
    <p:sldId id="348" r:id="rId6"/>
    <p:sldId id="349" r:id="rId7"/>
    <p:sldId id="350" r:id="rId8"/>
    <p:sldId id="351" r:id="rId9"/>
    <p:sldId id="289" r:id="rId10"/>
    <p:sldId id="353" r:id="rId11"/>
    <p:sldId id="315" r:id="rId12"/>
    <p:sldId id="316" r:id="rId13"/>
    <p:sldId id="317" r:id="rId14"/>
    <p:sldId id="318" r:id="rId15"/>
    <p:sldId id="354" r:id="rId16"/>
    <p:sldId id="355" r:id="rId17"/>
    <p:sldId id="372" r:id="rId18"/>
    <p:sldId id="361" r:id="rId19"/>
    <p:sldId id="362" r:id="rId20"/>
    <p:sldId id="363" r:id="rId21"/>
    <p:sldId id="365" r:id="rId22"/>
    <p:sldId id="366" r:id="rId23"/>
    <p:sldId id="370" r:id="rId24"/>
    <p:sldId id="371" r:id="rId25"/>
    <p:sldId id="286" r:id="rId26"/>
    <p:sldId id="257" r:id="rId27"/>
    <p:sldId id="260" r:id="rId28"/>
    <p:sldId id="261" r:id="rId29"/>
    <p:sldId id="373" r:id="rId30"/>
    <p:sldId id="262" r:id="rId31"/>
    <p:sldId id="258" r:id="rId32"/>
    <p:sldId id="277" r:id="rId33"/>
    <p:sldId id="263" r:id="rId34"/>
    <p:sldId id="264" r:id="rId35"/>
    <p:sldId id="265" r:id="rId36"/>
    <p:sldId id="275" r:id="rId37"/>
    <p:sldId id="278" r:id="rId38"/>
    <p:sldId id="279" r:id="rId39"/>
    <p:sldId id="276" r:id="rId40"/>
    <p:sldId id="266" r:id="rId41"/>
    <p:sldId id="267" r:id="rId42"/>
    <p:sldId id="280" r:id="rId43"/>
    <p:sldId id="281" r:id="rId44"/>
    <p:sldId id="282" r:id="rId45"/>
    <p:sldId id="268" r:id="rId46"/>
    <p:sldId id="269" r:id="rId47"/>
    <p:sldId id="270" r:id="rId48"/>
    <p:sldId id="27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60" autoAdjust="0"/>
  </p:normalViewPr>
  <p:slideViewPr>
    <p:cSldViewPr snapToGrid="0">
      <p:cViewPr varScale="1">
        <p:scale>
          <a:sx n="57" d="100"/>
          <a:sy n="57" d="100"/>
        </p:scale>
        <p:origin x="99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09C36-F0B3-45C2-85A0-3C5DA8DB1E9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E72211B-4B24-4561-9A4E-8876FEE6866E}">
      <dgm:prSet/>
      <dgm:spPr/>
      <dgm:t>
        <a:bodyPr/>
        <a:lstStyle/>
        <a:p>
          <a:r>
            <a:rPr lang="en-AU"/>
            <a:t>Social entrepreneurship is the activity of establishing new business ventures to achieve social change.  The business utilises creativity and innovation to bring social, financial, service, educational or other community benefits (Talbot, Tregilgas &amp; Harrison, 2002)</a:t>
          </a:r>
          <a:endParaRPr lang="en-US"/>
        </a:p>
      </dgm:t>
    </dgm:pt>
    <dgm:pt modelId="{993A747B-9792-4AF5-BE67-8F0EA90B5DBC}" type="parTrans" cxnId="{85320A42-29FA-4DD6-848A-B37BEDD97911}">
      <dgm:prSet/>
      <dgm:spPr/>
      <dgm:t>
        <a:bodyPr/>
        <a:lstStyle/>
        <a:p>
          <a:endParaRPr lang="en-US"/>
        </a:p>
      </dgm:t>
    </dgm:pt>
    <dgm:pt modelId="{1A3B8421-E914-4255-BF36-52BCDD1385F9}" type="sibTrans" cxnId="{85320A42-29FA-4DD6-848A-B37BEDD97911}">
      <dgm:prSet/>
      <dgm:spPr/>
      <dgm:t>
        <a:bodyPr/>
        <a:lstStyle/>
        <a:p>
          <a:endParaRPr lang="en-US"/>
        </a:p>
      </dgm:t>
    </dgm:pt>
    <dgm:pt modelId="{A7B46AA6-98A9-47AD-8A44-6D05DC89B759}">
      <dgm:prSet/>
      <dgm:spPr/>
      <dgm:t>
        <a:bodyPr/>
        <a:lstStyle/>
        <a:p>
          <a:r>
            <a:rPr lang="en-AU"/>
            <a:t>Social enterprises are not charities or welfare agencies.  They are private businesses established by entrepreneurs with an emphasis on human values rather than just profit.  </a:t>
          </a:r>
          <a:endParaRPr lang="en-US"/>
        </a:p>
      </dgm:t>
    </dgm:pt>
    <dgm:pt modelId="{0D769CC9-635E-4F28-B9AC-41F18FE2E663}" type="parTrans" cxnId="{62DC8ADC-CACC-42CF-BA16-5CE282AAB5F3}">
      <dgm:prSet/>
      <dgm:spPr/>
      <dgm:t>
        <a:bodyPr/>
        <a:lstStyle/>
        <a:p>
          <a:endParaRPr lang="en-US"/>
        </a:p>
      </dgm:t>
    </dgm:pt>
    <dgm:pt modelId="{2A059806-82A5-477F-97EE-BE1F8385CFDC}" type="sibTrans" cxnId="{62DC8ADC-CACC-42CF-BA16-5CE282AAB5F3}">
      <dgm:prSet/>
      <dgm:spPr/>
      <dgm:t>
        <a:bodyPr/>
        <a:lstStyle/>
        <a:p>
          <a:endParaRPr lang="en-US"/>
        </a:p>
      </dgm:t>
    </dgm:pt>
    <dgm:pt modelId="{7D890102-D106-4EDF-A5BE-FD00A4BADD6D}" type="pres">
      <dgm:prSet presAssocID="{95B09C36-F0B3-45C2-85A0-3C5DA8DB1E97}" presName="linear" presStyleCnt="0">
        <dgm:presLayoutVars>
          <dgm:animLvl val="lvl"/>
          <dgm:resizeHandles val="exact"/>
        </dgm:presLayoutVars>
      </dgm:prSet>
      <dgm:spPr/>
    </dgm:pt>
    <dgm:pt modelId="{A3E5CF85-6D98-472F-BD6D-3AEDA6D25840}" type="pres">
      <dgm:prSet presAssocID="{3E72211B-4B24-4561-9A4E-8876FEE6866E}" presName="parentText" presStyleLbl="node1" presStyleIdx="0" presStyleCnt="2">
        <dgm:presLayoutVars>
          <dgm:chMax val="0"/>
          <dgm:bulletEnabled val="1"/>
        </dgm:presLayoutVars>
      </dgm:prSet>
      <dgm:spPr/>
    </dgm:pt>
    <dgm:pt modelId="{56A88500-6F8F-4ACF-A78E-A714D0B168A6}" type="pres">
      <dgm:prSet presAssocID="{1A3B8421-E914-4255-BF36-52BCDD1385F9}" presName="spacer" presStyleCnt="0"/>
      <dgm:spPr/>
    </dgm:pt>
    <dgm:pt modelId="{F605F03B-F6A9-47BD-8607-C9391D2DB172}" type="pres">
      <dgm:prSet presAssocID="{A7B46AA6-98A9-47AD-8A44-6D05DC89B759}" presName="parentText" presStyleLbl="node1" presStyleIdx="1" presStyleCnt="2">
        <dgm:presLayoutVars>
          <dgm:chMax val="0"/>
          <dgm:bulletEnabled val="1"/>
        </dgm:presLayoutVars>
      </dgm:prSet>
      <dgm:spPr/>
    </dgm:pt>
  </dgm:ptLst>
  <dgm:cxnLst>
    <dgm:cxn modelId="{A9A8EE04-0BA9-4981-902F-1734F8027A69}" type="presOf" srcId="{3E72211B-4B24-4561-9A4E-8876FEE6866E}" destId="{A3E5CF85-6D98-472F-BD6D-3AEDA6D25840}" srcOrd="0" destOrd="0" presId="urn:microsoft.com/office/officeart/2005/8/layout/vList2"/>
    <dgm:cxn modelId="{61A90E16-AF69-4B58-8BD5-9151A901B42B}" type="presOf" srcId="{A7B46AA6-98A9-47AD-8A44-6D05DC89B759}" destId="{F605F03B-F6A9-47BD-8607-C9391D2DB172}" srcOrd="0" destOrd="0" presId="urn:microsoft.com/office/officeart/2005/8/layout/vList2"/>
    <dgm:cxn modelId="{85320A42-29FA-4DD6-848A-B37BEDD97911}" srcId="{95B09C36-F0B3-45C2-85A0-3C5DA8DB1E97}" destId="{3E72211B-4B24-4561-9A4E-8876FEE6866E}" srcOrd="0" destOrd="0" parTransId="{993A747B-9792-4AF5-BE67-8F0EA90B5DBC}" sibTransId="{1A3B8421-E914-4255-BF36-52BCDD1385F9}"/>
    <dgm:cxn modelId="{D5FBF258-7A93-4BF0-BFEB-47C74C2EABB3}" type="presOf" srcId="{95B09C36-F0B3-45C2-85A0-3C5DA8DB1E97}" destId="{7D890102-D106-4EDF-A5BE-FD00A4BADD6D}" srcOrd="0" destOrd="0" presId="urn:microsoft.com/office/officeart/2005/8/layout/vList2"/>
    <dgm:cxn modelId="{62DC8ADC-CACC-42CF-BA16-5CE282AAB5F3}" srcId="{95B09C36-F0B3-45C2-85A0-3C5DA8DB1E97}" destId="{A7B46AA6-98A9-47AD-8A44-6D05DC89B759}" srcOrd="1" destOrd="0" parTransId="{0D769CC9-635E-4F28-B9AC-41F18FE2E663}" sibTransId="{2A059806-82A5-477F-97EE-BE1F8385CFDC}"/>
    <dgm:cxn modelId="{C9F95C29-8E2D-4318-820C-CD0981A61213}" type="presParOf" srcId="{7D890102-D106-4EDF-A5BE-FD00A4BADD6D}" destId="{A3E5CF85-6D98-472F-BD6D-3AEDA6D25840}" srcOrd="0" destOrd="0" presId="urn:microsoft.com/office/officeart/2005/8/layout/vList2"/>
    <dgm:cxn modelId="{B7CA2AA5-86E8-4F50-873D-7D65C26581B9}" type="presParOf" srcId="{7D890102-D106-4EDF-A5BE-FD00A4BADD6D}" destId="{56A88500-6F8F-4ACF-A78E-A714D0B168A6}" srcOrd="1" destOrd="0" presId="urn:microsoft.com/office/officeart/2005/8/layout/vList2"/>
    <dgm:cxn modelId="{CF1E7DEE-D106-4E54-8E2C-AA56538DCBD3}" type="presParOf" srcId="{7D890102-D106-4EDF-A5BE-FD00A4BADD6D}" destId="{F605F03B-F6A9-47BD-8607-C9391D2DB17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CD7AAD-F177-44A6-AAA8-95F486EEA02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6057AD7-566A-44ED-B1F0-6D57A5E75A04}">
      <dgm:prSet/>
      <dgm:spPr/>
      <dgm:t>
        <a:bodyPr/>
        <a:lstStyle/>
        <a:p>
          <a:r>
            <a:rPr lang="en-US"/>
            <a:t>To address social problems inadequately addressed by government</a:t>
          </a:r>
        </a:p>
      </dgm:t>
    </dgm:pt>
    <dgm:pt modelId="{084329E7-7677-4209-875F-7A2A2875BD58}" type="parTrans" cxnId="{243260F6-ECF4-4AA7-82BC-F0C07D02ECFE}">
      <dgm:prSet/>
      <dgm:spPr/>
      <dgm:t>
        <a:bodyPr/>
        <a:lstStyle/>
        <a:p>
          <a:endParaRPr lang="en-US"/>
        </a:p>
      </dgm:t>
    </dgm:pt>
    <dgm:pt modelId="{D4BE9BD0-36F8-4ADD-BEC1-0AEA4FF891D1}" type="sibTrans" cxnId="{243260F6-ECF4-4AA7-82BC-F0C07D02ECFE}">
      <dgm:prSet/>
      <dgm:spPr/>
      <dgm:t>
        <a:bodyPr/>
        <a:lstStyle/>
        <a:p>
          <a:endParaRPr lang="en-US"/>
        </a:p>
      </dgm:t>
    </dgm:pt>
    <dgm:pt modelId="{36CC9C4C-22C7-402B-94AE-91463340E852}">
      <dgm:prSet/>
      <dgm:spPr/>
      <dgm:t>
        <a:bodyPr/>
        <a:lstStyle/>
        <a:p>
          <a:r>
            <a:rPr lang="en-US"/>
            <a:t>To provide urgent but sustainable solutions to the most difficult problems</a:t>
          </a:r>
        </a:p>
      </dgm:t>
    </dgm:pt>
    <dgm:pt modelId="{6FA1BEEE-EB40-4412-BDF8-5CE3070FA1FF}" type="parTrans" cxnId="{B0653C5F-9A8E-4FD6-BBC8-FE8E30E7E7E4}">
      <dgm:prSet/>
      <dgm:spPr/>
      <dgm:t>
        <a:bodyPr/>
        <a:lstStyle/>
        <a:p>
          <a:endParaRPr lang="en-US"/>
        </a:p>
      </dgm:t>
    </dgm:pt>
    <dgm:pt modelId="{775274B6-F646-45F7-BA07-4F12149DD914}" type="sibTrans" cxnId="{B0653C5F-9A8E-4FD6-BBC8-FE8E30E7E7E4}">
      <dgm:prSet/>
      <dgm:spPr/>
      <dgm:t>
        <a:bodyPr/>
        <a:lstStyle/>
        <a:p>
          <a:endParaRPr lang="en-US"/>
        </a:p>
      </dgm:t>
    </dgm:pt>
    <dgm:pt modelId="{B2ED93C1-DF96-460A-94AA-1830DB3C54F0}" type="pres">
      <dgm:prSet presAssocID="{11CD7AAD-F177-44A6-AAA8-95F486EEA02D}" presName="root" presStyleCnt="0">
        <dgm:presLayoutVars>
          <dgm:dir/>
          <dgm:resizeHandles val="exact"/>
        </dgm:presLayoutVars>
      </dgm:prSet>
      <dgm:spPr/>
    </dgm:pt>
    <dgm:pt modelId="{B32E7C33-3998-4C6F-9903-D9B440A3EFA8}" type="pres">
      <dgm:prSet presAssocID="{46057AD7-566A-44ED-B1F0-6D57A5E75A04}" presName="compNode" presStyleCnt="0"/>
      <dgm:spPr/>
    </dgm:pt>
    <dgm:pt modelId="{704D0D16-2A26-4CC6-B822-B27B567DBAFC}" type="pres">
      <dgm:prSet presAssocID="{46057AD7-566A-44ED-B1F0-6D57A5E75A0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22ED62B9-0909-4F89-9799-5EFF3130C574}" type="pres">
      <dgm:prSet presAssocID="{46057AD7-566A-44ED-B1F0-6D57A5E75A04}" presName="spaceRect" presStyleCnt="0"/>
      <dgm:spPr/>
    </dgm:pt>
    <dgm:pt modelId="{B8881CAE-06C4-43B6-BDFA-61989D215075}" type="pres">
      <dgm:prSet presAssocID="{46057AD7-566A-44ED-B1F0-6D57A5E75A04}" presName="textRect" presStyleLbl="revTx" presStyleIdx="0" presStyleCnt="2">
        <dgm:presLayoutVars>
          <dgm:chMax val="1"/>
          <dgm:chPref val="1"/>
        </dgm:presLayoutVars>
      </dgm:prSet>
      <dgm:spPr/>
    </dgm:pt>
    <dgm:pt modelId="{3A7DFBF4-976C-4DF0-B210-80228BE72182}" type="pres">
      <dgm:prSet presAssocID="{D4BE9BD0-36F8-4ADD-BEC1-0AEA4FF891D1}" presName="sibTrans" presStyleCnt="0"/>
      <dgm:spPr/>
    </dgm:pt>
    <dgm:pt modelId="{955A01F6-19F7-4FB1-89CB-3F6FA528A739}" type="pres">
      <dgm:prSet presAssocID="{36CC9C4C-22C7-402B-94AE-91463340E852}" presName="compNode" presStyleCnt="0"/>
      <dgm:spPr/>
    </dgm:pt>
    <dgm:pt modelId="{7965467A-2D5A-4066-93AA-9B87611AE5CE}" type="pres">
      <dgm:prSet presAssocID="{36CC9C4C-22C7-402B-94AE-91463340E85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03C4CE4A-5F16-474E-A05D-9D5A94AAC58A}" type="pres">
      <dgm:prSet presAssocID="{36CC9C4C-22C7-402B-94AE-91463340E852}" presName="spaceRect" presStyleCnt="0"/>
      <dgm:spPr/>
    </dgm:pt>
    <dgm:pt modelId="{8B3159F0-A711-4D69-B51F-DB31ADB1672C}" type="pres">
      <dgm:prSet presAssocID="{36CC9C4C-22C7-402B-94AE-91463340E852}" presName="textRect" presStyleLbl="revTx" presStyleIdx="1" presStyleCnt="2">
        <dgm:presLayoutVars>
          <dgm:chMax val="1"/>
          <dgm:chPref val="1"/>
        </dgm:presLayoutVars>
      </dgm:prSet>
      <dgm:spPr/>
    </dgm:pt>
  </dgm:ptLst>
  <dgm:cxnLst>
    <dgm:cxn modelId="{FD11A93B-AD3D-47B4-8BA8-FBE64FB62117}" type="presOf" srcId="{11CD7AAD-F177-44A6-AAA8-95F486EEA02D}" destId="{B2ED93C1-DF96-460A-94AA-1830DB3C54F0}" srcOrd="0" destOrd="0" presId="urn:microsoft.com/office/officeart/2018/2/layout/IconLabelList"/>
    <dgm:cxn modelId="{B0653C5F-9A8E-4FD6-BBC8-FE8E30E7E7E4}" srcId="{11CD7AAD-F177-44A6-AAA8-95F486EEA02D}" destId="{36CC9C4C-22C7-402B-94AE-91463340E852}" srcOrd="1" destOrd="0" parTransId="{6FA1BEEE-EB40-4412-BDF8-5CE3070FA1FF}" sibTransId="{775274B6-F646-45F7-BA07-4F12149DD914}"/>
    <dgm:cxn modelId="{3723C255-CD61-4981-8CDA-3208FA8D5495}" type="presOf" srcId="{46057AD7-566A-44ED-B1F0-6D57A5E75A04}" destId="{B8881CAE-06C4-43B6-BDFA-61989D215075}" srcOrd="0" destOrd="0" presId="urn:microsoft.com/office/officeart/2018/2/layout/IconLabelList"/>
    <dgm:cxn modelId="{3DF770AB-5938-406B-9444-B68C8A5900A1}" type="presOf" srcId="{36CC9C4C-22C7-402B-94AE-91463340E852}" destId="{8B3159F0-A711-4D69-B51F-DB31ADB1672C}" srcOrd="0" destOrd="0" presId="urn:microsoft.com/office/officeart/2018/2/layout/IconLabelList"/>
    <dgm:cxn modelId="{243260F6-ECF4-4AA7-82BC-F0C07D02ECFE}" srcId="{11CD7AAD-F177-44A6-AAA8-95F486EEA02D}" destId="{46057AD7-566A-44ED-B1F0-6D57A5E75A04}" srcOrd="0" destOrd="0" parTransId="{084329E7-7677-4209-875F-7A2A2875BD58}" sibTransId="{D4BE9BD0-36F8-4ADD-BEC1-0AEA4FF891D1}"/>
    <dgm:cxn modelId="{C35ADC8A-8149-48BF-989D-72F6ABCA8D5F}" type="presParOf" srcId="{B2ED93C1-DF96-460A-94AA-1830DB3C54F0}" destId="{B32E7C33-3998-4C6F-9903-D9B440A3EFA8}" srcOrd="0" destOrd="0" presId="urn:microsoft.com/office/officeart/2018/2/layout/IconLabelList"/>
    <dgm:cxn modelId="{9CC87CD3-2E43-4DB4-98AB-376623A98CE0}" type="presParOf" srcId="{B32E7C33-3998-4C6F-9903-D9B440A3EFA8}" destId="{704D0D16-2A26-4CC6-B822-B27B567DBAFC}" srcOrd="0" destOrd="0" presId="urn:microsoft.com/office/officeart/2018/2/layout/IconLabelList"/>
    <dgm:cxn modelId="{35511D42-87D2-4F96-8B4A-F2F2B0823427}" type="presParOf" srcId="{B32E7C33-3998-4C6F-9903-D9B440A3EFA8}" destId="{22ED62B9-0909-4F89-9799-5EFF3130C574}" srcOrd="1" destOrd="0" presId="urn:microsoft.com/office/officeart/2018/2/layout/IconLabelList"/>
    <dgm:cxn modelId="{B942C78C-211E-42BD-988B-841CFDF70CA8}" type="presParOf" srcId="{B32E7C33-3998-4C6F-9903-D9B440A3EFA8}" destId="{B8881CAE-06C4-43B6-BDFA-61989D215075}" srcOrd="2" destOrd="0" presId="urn:microsoft.com/office/officeart/2018/2/layout/IconLabelList"/>
    <dgm:cxn modelId="{195EE031-1799-4DB8-9614-76A0D882A654}" type="presParOf" srcId="{B2ED93C1-DF96-460A-94AA-1830DB3C54F0}" destId="{3A7DFBF4-976C-4DF0-B210-80228BE72182}" srcOrd="1" destOrd="0" presId="urn:microsoft.com/office/officeart/2018/2/layout/IconLabelList"/>
    <dgm:cxn modelId="{7768E211-7929-449C-AFB6-668D774B5D42}" type="presParOf" srcId="{B2ED93C1-DF96-460A-94AA-1830DB3C54F0}" destId="{955A01F6-19F7-4FB1-89CB-3F6FA528A739}" srcOrd="2" destOrd="0" presId="urn:microsoft.com/office/officeart/2018/2/layout/IconLabelList"/>
    <dgm:cxn modelId="{A71A2F69-FF19-4C72-B4DD-E4AEB64F3C27}" type="presParOf" srcId="{955A01F6-19F7-4FB1-89CB-3F6FA528A739}" destId="{7965467A-2D5A-4066-93AA-9B87611AE5CE}" srcOrd="0" destOrd="0" presId="urn:microsoft.com/office/officeart/2018/2/layout/IconLabelList"/>
    <dgm:cxn modelId="{01940ABF-7CD7-4D70-AA8B-16C52BF0B7AB}" type="presParOf" srcId="{955A01F6-19F7-4FB1-89CB-3F6FA528A739}" destId="{03C4CE4A-5F16-474E-A05D-9D5A94AAC58A}" srcOrd="1" destOrd="0" presId="urn:microsoft.com/office/officeart/2018/2/layout/IconLabelList"/>
    <dgm:cxn modelId="{2569EA43-DBA5-497F-BB84-AF41AA6B6F26}" type="presParOf" srcId="{955A01F6-19F7-4FB1-89CB-3F6FA528A739}" destId="{8B3159F0-A711-4D69-B51F-DB31ADB1672C}"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443F9D-C922-408B-B9CC-57548D7D80B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FC0B2389-350B-4FDE-AAF6-BA45A1C9648D}">
      <dgm:prSet/>
      <dgm:spPr/>
      <dgm:t>
        <a:bodyPr/>
        <a:lstStyle/>
        <a:p>
          <a:r>
            <a:rPr lang="en-US"/>
            <a:t>NICs </a:t>
          </a:r>
        </a:p>
      </dgm:t>
    </dgm:pt>
    <dgm:pt modelId="{667533D3-DC2B-426B-B547-498B9AF46361}" type="parTrans" cxnId="{AF7C366A-736B-4EA8-831C-0EF3C3F34390}">
      <dgm:prSet/>
      <dgm:spPr/>
      <dgm:t>
        <a:bodyPr/>
        <a:lstStyle/>
        <a:p>
          <a:endParaRPr lang="en-US"/>
        </a:p>
      </dgm:t>
    </dgm:pt>
    <dgm:pt modelId="{3E0C018B-06AB-4667-8CEB-A1683F3E0B00}" type="sibTrans" cxnId="{AF7C366A-736B-4EA8-831C-0EF3C3F34390}">
      <dgm:prSet/>
      <dgm:spPr/>
      <dgm:t>
        <a:bodyPr/>
        <a:lstStyle/>
        <a:p>
          <a:endParaRPr lang="en-US"/>
        </a:p>
      </dgm:t>
    </dgm:pt>
    <dgm:pt modelId="{D02D8574-A108-46A7-B2BC-9BF089EED756}">
      <dgm:prSet/>
      <dgm:spPr/>
      <dgm:t>
        <a:bodyPr/>
        <a:lstStyle/>
        <a:p>
          <a:r>
            <a:rPr lang="en-US"/>
            <a:t>NSTP </a:t>
          </a:r>
        </a:p>
      </dgm:t>
    </dgm:pt>
    <dgm:pt modelId="{E3525530-665D-4710-BE80-00966A3B4ACA}" type="parTrans" cxnId="{A9929AB4-5BE9-4A66-95B5-1A0C89F35DB1}">
      <dgm:prSet/>
      <dgm:spPr/>
      <dgm:t>
        <a:bodyPr/>
        <a:lstStyle/>
        <a:p>
          <a:endParaRPr lang="en-US"/>
        </a:p>
      </dgm:t>
    </dgm:pt>
    <dgm:pt modelId="{8D33C5BB-7F70-4A7F-A7F5-CA569EB50C2A}" type="sibTrans" cxnId="{A9929AB4-5BE9-4A66-95B5-1A0C89F35DB1}">
      <dgm:prSet/>
      <dgm:spPr/>
      <dgm:t>
        <a:bodyPr/>
        <a:lstStyle/>
        <a:p>
          <a:endParaRPr lang="en-US"/>
        </a:p>
      </dgm:t>
    </dgm:pt>
    <dgm:pt modelId="{A24657E0-D07D-40C7-8CDA-E760CBA8E672}">
      <dgm:prSet/>
      <dgm:spPr/>
      <dgm:t>
        <a:bodyPr/>
        <a:lstStyle/>
        <a:p>
          <a:r>
            <a:rPr lang="en-US"/>
            <a:t>Ignite </a:t>
          </a:r>
        </a:p>
      </dgm:t>
    </dgm:pt>
    <dgm:pt modelId="{CD16EE52-9E8B-4904-A2CE-E7DF93E3436C}" type="parTrans" cxnId="{52B43886-E18F-471F-AB7F-B4B0ADE3E249}">
      <dgm:prSet/>
      <dgm:spPr/>
      <dgm:t>
        <a:bodyPr/>
        <a:lstStyle/>
        <a:p>
          <a:endParaRPr lang="en-US"/>
        </a:p>
      </dgm:t>
    </dgm:pt>
    <dgm:pt modelId="{B75B33B0-CE84-439D-A682-61678ABB01A2}" type="sibTrans" cxnId="{52B43886-E18F-471F-AB7F-B4B0ADE3E249}">
      <dgm:prSet/>
      <dgm:spPr/>
      <dgm:t>
        <a:bodyPr/>
        <a:lstStyle/>
        <a:p>
          <a:endParaRPr lang="en-US"/>
        </a:p>
      </dgm:t>
    </dgm:pt>
    <dgm:pt modelId="{7B48668B-DF52-40A9-855B-D57203516D98}">
      <dgm:prSet/>
      <dgm:spPr/>
      <dgm:t>
        <a:bodyPr/>
        <a:lstStyle/>
        <a:p>
          <a:r>
            <a:rPr lang="en-US"/>
            <a:t>HEC</a:t>
          </a:r>
        </a:p>
      </dgm:t>
    </dgm:pt>
    <dgm:pt modelId="{C379CDF2-46EE-46EA-A867-809FFEAE3D25}" type="parTrans" cxnId="{A3CAED24-DE13-45C9-81AA-224C3F943B49}">
      <dgm:prSet/>
      <dgm:spPr/>
      <dgm:t>
        <a:bodyPr/>
        <a:lstStyle/>
        <a:p>
          <a:endParaRPr lang="en-US"/>
        </a:p>
      </dgm:t>
    </dgm:pt>
    <dgm:pt modelId="{6E7750D9-A2D3-4152-A335-818A05D8A3A9}" type="sibTrans" cxnId="{A3CAED24-DE13-45C9-81AA-224C3F943B49}">
      <dgm:prSet/>
      <dgm:spPr/>
      <dgm:t>
        <a:bodyPr/>
        <a:lstStyle/>
        <a:p>
          <a:endParaRPr lang="en-US"/>
        </a:p>
      </dgm:t>
    </dgm:pt>
    <dgm:pt modelId="{F54C6FA7-DFC3-46DB-8842-A396F7D9029A}">
      <dgm:prSet/>
      <dgm:spPr/>
      <dgm:t>
        <a:bodyPr/>
        <a:lstStyle/>
        <a:p>
          <a:r>
            <a:rPr lang="en-US" dirty="0" err="1"/>
            <a:t>Startup.Punjab</a:t>
          </a:r>
          <a:endParaRPr lang="en-US" dirty="0"/>
        </a:p>
      </dgm:t>
    </dgm:pt>
    <dgm:pt modelId="{137DF45F-F52A-4A7D-BA33-2A4EBC25B541}" type="parTrans" cxnId="{BD963045-3EF2-42C8-9DD8-6E0CC5239233}">
      <dgm:prSet/>
      <dgm:spPr/>
      <dgm:t>
        <a:bodyPr/>
        <a:lstStyle/>
        <a:p>
          <a:endParaRPr lang="en-US"/>
        </a:p>
      </dgm:t>
    </dgm:pt>
    <dgm:pt modelId="{7EFD150C-8154-495A-BFED-3F0B18B13901}" type="sibTrans" cxnId="{BD963045-3EF2-42C8-9DD8-6E0CC5239233}">
      <dgm:prSet/>
      <dgm:spPr/>
      <dgm:t>
        <a:bodyPr/>
        <a:lstStyle/>
        <a:p>
          <a:endParaRPr lang="en-US"/>
        </a:p>
      </dgm:t>
    </dgm:pt>
    <dgm:pt modelId="{0ECDA6AC-B69A-49D3-8004-A33E48C07B3D}">
      <dgm:prSet/>
      <dgm:spPr/>
      <dgm:t>
        <a:bodyPr/>
        <a:lstStyle/>
        <a:p>
          <a:r>
            <a:rPr lang="en-US"/>
            <a:t>Karnandaaz </a:t>
          </a:r>
        </a:p>
      </dgm:t>
    </dgm:pt>
    <dgm:pt modelId="{C6503D5D-4E4F-4E29-89E9-155F5AB438D3}" type="parTrans" cxnId="{A6615C8F-6C94-4672-BBFE-99308DB700B5}">
      <dgm:prSet/>
      <dgm:spPr/>
      <dgm:t>
        <a:bodyPr/>
        <a:lstStyle/>
        <a:p>
          <a:endParaRPr lang="en-US"/>
        </a:p>
      </dgm:t>
    </dgm:pt>
    <dgm:pt modelId="{295C4F3A-B812-4528-BABB-3447429A8232}" type="sibTrans" cxnId="{A6615C8F-6C94-4672-BBFE-99308DB700B5}">
      <dgm:prSet/>
      <dgm:spPr/>
      <dgm:t>
        <a:bodyPr/>
        <a:lstStyle/>
        <a:p>
          <a:endParaRPr lang="en-US"/>
        </a:p>
      </dgm:t>
    </dgm:pt>
    <dgm:pt modelId="{00D634AA-93CA-4081-B193-29E5AD0444B3}">
      <dgm:prSet/>
      <dgm:spPr/>
      <dgm:t>
        <a:bodyPr/>
        <a:lstStyle/>
        <a:p>
          <a:r>
            <a:rPr lang="en-US" dirty="0"/>
            <a:t>Embassies </a:t>
          </a:r>
        </a:p>
      </dgm:t>
    </dgm:pt>
    <dgm:pt modelId="{581E0A1B-B233-400D-B094-336F19801621}" type="parTrans" cxnId="{9AD49EC6-11A8-4196-B2F9-A08E541E22A5}">
      <dgm:prSet/>
      <dgm:spPr/>
      <dgm:t>
        <a:bodyPr/>
        <a:lstStyle/>
        <a:p>
          <a:endParaRPr lang="en-US"/>
        </a:p>
      </dgm:t>
    </dgm:pt>
    <dgm:pt modelId="{09CFED1B-3B26-4DE9-BBF9-A43D090803A9}" type="sibTrans" cxnId="{9AD49EC6-11A8-4196-B2F9-A08E541E22A5}">
      <dgm:prSet/>
      <dgm:spPr/>
      <dgm:t>
        <a:bodyPr/>
        <a:lstStyle/>
        <a:p>
          <a:endParaRPr lang="en-US"/>
        </a:p>
      </dgm:t>
    </dgm:pt>
    <dgm:pt modelId="{6B6CED64-7A6A-4B17-AE95-CEC1B9DE8688}">
      <dgm:prSet/>
      <dgm:spPr/>
      <dgm:t>
        <a:bodyPr/>
        <a:lstStyle/>
        <a:p>
          <a:r>
            <a:rPr lang="en-US" dirty="0"/>
            <a:t>Local investors  </a:t>
          </a:r>
        </a:p>
      </dgm:t>
    </dgm:pt>
    <dgm:pt modelId="{03BD9687-EE5C-4F94-885B-CB8D178D5C9C}" type="parTrans" cxnId="{E65034E9-9CF3-4ECE-ACF3-8BE071644A8B}">
      <dgm:prSet/>
      <dgm:spPr/>
      <dgm:t>
        <a:bodyPr/>
        <a:lstStyle/>
        <a:p>
          <a:endParaRPr lang="en-US"/>
        </a:p>
      </dgm:t>
    </dgm:pt>
    <dgm:pt modelId="{A952C9AA-1DAA-48BD-9771-7C3C2E15C7B0}" type="sibTrans" cxnId="{E65034E9-9CF3-4ECE-ACF3-8BE071644A8B}">
      <dgm:prSet/>
      <dgm:spPr/>
      <dgm:t>
        <a:bodyPr/>
        <a:lstStyle/>
        <a:p>
          <a:endParaRPr lang="en-US"/>
        </a:p>
      </dgm:t>
    </dgm:pt>
    <dgm:pt modelId="{E3E6A3ED-588F-4112-BFB6-71A6B8627C51}">
      <dgm:prSet/>
      <dgm:spPr/>
      <dgm:t>
        <a:bodyPr/>
        <a:lstStyle/>
        <a:p>
          <a:r>
            <a:rPr lang="en-US" dirty="0"/>
            <a:t>Accelerator Prosperity </a:t>
          </a:r>
        </a:p>
      </dgm:t>
    </dgm:pt>
    <dgm:pt modelId="{6FF22178-88CA-43BF-9E42-B9CADDDB22F3}" type="parTrans" cxnId="{DDD1AEE2-6B29-42F6-92CE-33BD349DB512}">
      <dgm:prSet/>
      <dgm:spPr/>
      <dgm:t>
        <a:bodyPr/>
        <a:lstStyle/>
        <a:p>
          <a:endParaRPr lang="en-GB"/>
        </a:p>
      </dgm:t>
    </dgm:pt>
    <dgm:pt modelId="{0DD3D575-D7B7-4E14-917B-9A60BF8E64A2}" type="sibTrans" cxnId="{DDD1AEE2-6B29-42F6-92CE-33BD349DB512}">
      <dgm:prSet/>
      <dgm:spPr/>
      <dgm:t>
        <a:bodyPr/>
        <a:lstStyle/>
        <a:p>
          <a:endParaRPr lang="en-GB"/>
        </a:p>
      </dgm:t>
    </dgm:pt>
    <dgm:pt modelId="{85FB72EE-5769-4777-8896-AF8B4AE8A581}" type="pres">
      <dgm:prSet presAssocID="{4E443F9D-C922-408B-B9CC-57548D7D80BA}" presName="diagram" presStyleCnt="0">
        <dgm:presLayoutVars>
          <dgm:dir/>
          <dgm:resizeHandles val="exact"/>
        </dgm:presLayoutVars>
      </dgm:prSet>
      <dgm:spPr/>
    </dgm:pt>
    <dgm:pt modelId="{8D5024EF-6B8A-447E-8C71-2B9FC9BD3D58}" type="pres">
      <dgm:prSet presAssocID="{FC0B2389-350B-4FDE-AAF6-BA45A1C9648D}" presName="node" presStyleLbl="node1" presStyleIdx="0" presStyleCnt="9">
        <dgm:presLayoutVars>
          <dgm:bulletEnabled val="1"/>
        </dgm:presLayoutVars>
      </dgm:prSet>
      <dgm:spPr/>
    </dgm:pt>
    <dgm:pt modelId="{10B471B6-AAB9-4F12-AA62-D0ED0791D42B}" type="pres">
      <dgm:prSet presAssocID="{3E0C018B-06AB-4667-8CEB-A1683F3E0B00}" presName="sibTrans" presStyleCnt="0"/>
      <dgm:spPr/>
    </dgm:pt>
    <dgm:pt modelId="{766CB206-2DEF-4594-9687-14FC07244407}" type="pres">
      <dgm:prSet presAssocID="{D02D8574-A108-46A7-B2BC-9BF089EED756}" presName="node" presStyleLbl="node1" presStyleIdx="1" presStyleCnt="9">
        <dgm:presLayoutVars>
          <dgm:bulletEnabled val="1"/>
        </dgm:presLayoutVars>
      </dgm:prSet>
      <dgm:spPr/>
    </dgm:pt>
    <dgm:pt modelId="{306CB4B5-6831-427B-A965-0DD3073F44B8}" type="pres">
      <dgm:prSet presAssocID="{8D33C5BB-7F70-4A7F-A7F5-CA569EB50C2A}" presName="sibTrans" presStyleCnt="0"/>
      <dgm:spPr/>
    </dgm:pt>
    <dgm:pt modelId="{B2CEEF84-678B-47AF-8227-FA105A5E9CA8}" type="pres">
      <dgm:prSet presAssocID="{A24657E0-D07D-40C7-8CDA-E760CBA8E672}" presName="node" presStyleLbl="node1" presStyleIdx="2" presStyleCnt="9">
        <dgm:presLayoutVars>
          <dgm:bulletEnabled val="1"/>
        </dgm:presLayoutVars>
      </dgm:prSet>
      <dgm:spPr/>
    </dgm:pt>
    <dgm:pt modelId="{CBB8BA9A-143F-47DA-9492-75BFAD1136F1}" type="pres">
      <dgm:prSet presAssocID="{B75B33B0-CE84-439D-A682-61678ABB01A2}" presName="sibTrans" presStyleCnt="0"/>
      <dgm:spPr/>
    </dgm:pt>
    <dgm:pt modelId="{54D0F7EF-F44C-439C-A839-BD0E94A7EF6A}" type="pres">
      <dgm:prSet presAssocID="{7B48668B-DF52-40A9-855B-D57203516D98}" presName="node" presStyleLbl="node1" presStyleIdx="3" presStyleCnt="9">
        <dgm:presLayoutVars>
          <dgm:bulletEnabled val="1"/>
        </dgm:presLayoutVars>
      </dgm:prSet>
      <dgm:spPr/>
    </dgm:pt>
    <dgm:pt modelId="{2E8D85CB-A7B8-4C08-8630-525822312A66}" type="pres">
      <dgm:prSet presAssocID="{6E7750D9-A2D3-4152-A335-818A05D8A3A9}" presName="sibTrans" presStyleCnt="0"/>
      <dgm:spPr/>
    </dgm:pt>
    <dgm:pt modelId="{8318FEA3-D37F-481A-9091-DBC8B6C921A8}" type="pres">
      <dgm:prSet presAssocID="{F54C6FA7-DFC3-46DB-8842-A396F7D9029A}" presName="node" presStyleLbl="node1" presStyleIdx="4" presStyleCnt="9">
        <dgm:presLayoutVars>
          <dgm:bulletEnabled val="1"/>
        </dgm:presLayoutVars>
      </dgm:prSet>
      <dgm:spPr/>
    </dgm:pt>
    <dgm:pt modelId="{13A97994-E5CE-4FF1-AA6F-92AE31007649}" type="pres">
      <dgm:prSet presAssocID="{7EFD150C-8154-495A-BFED-3F0B18B13901}" presName="sibTrans" presStyleCnt="0"/>
      <dgm:spPr/>
    </dgm:pt>
    <dgm:pt modelId="{FD773035-FDE5-43A7-9BAE-08D6D3A4F7AC}" type="pres">
      <dgm:prSet presAssocID="{0ECDA6AC-B69A-49D3-8004-A33E48C07B3D}" presName="node" presStyleLbl="node1" presStyleIdx="5" presStyleCnt="9">
        <dgm:presLayoutVars>
          <dgm:bulletEnabled val="1"/>
        </dgm:presLayoutVars>
      </dgm:prSet>
      <dgm:spPr/>
    </dgm:pt>
    <dgm:pt modelId="{A0E109A5-ABFA-4F5F-AFFF-3833B84F7B9D}" type="pres">
      <dgm:prSet presAssocID="{295C4F3A-B812-4528-BABB-3447429A8232}" presName="sibTrans" presStyleCnt="0"/>
      <dgm:spPr/>
    </dgm:pt>
    <dgm:pt modelId="{28B4B529-DBFF-4DF5-91F8-1796CA7F9AD6}" type="pres">
      <dgm:prSet presAssocID="{00D634AA-93CA-4081-B193-29E5AD0444B3}" presName="node" presStyleLbl="node1" presStyleIdx="6" presStyleCnt="9">
        <dgm:presLayoutVars>
          <dgm:bulletEnabled val="1"/>
        </dgm:presLayoutVars>
      </dgm:prSet>
      <dgm:spPr/>
    </dgm:pt>
    <dgm:pt modelId="{BF911DBB-6B07-4D51-AD21-9C392820414F}" type="pres">
      <dgm:prSet presAssocID="{09CFED1B-3B26-4DE9-BBF9-A43D090803A9}" presName="sibTrans" presStyleCnt="0"/>
      <dgm:spPr/>
    </dgm:pt>
    <dgm:pt modelId="{1FA8F9D3-3684-4EA7-B17A-5BA2EAEF2464}" type="pres">
      <dgm:prSet presAssocID="{6B6CED64-7A6A-4B17-AE95-CEC1B9DE8688}" presName="node" presStyleLbl="node1" presStyleIdx="7" presStyleCnt="9">
        <dgm:presLayoutVars>
          <dgm:bulletEnabled val="1"/>
        </dgm:presLayoutVars>
      </dgm:prSet>
      <dgm:spPr/>
    </dgm:pt>
    <dgm:pt modelId="{F9B6CD7F-8E5E-4E76-B889-875A46E14CB8}" type="pres">
      <dgm:prSet presAssocID="{A952C9AA-1DAA-48BD-9771-7C3C2E15C7B0}" presName="sibTrans" presStyleCnt="0"/>
      <dgm:spPr/>
    </dgm:pt>
    <dgm:pt modelId="{E1230CEC-2F56-4EF1-AABA-ED7CDAE9F2CF}" type="pres">
      <dgm:prSet presAssocID="{E3E6A3ED-588F-4112-BFB6-71A6B8627C51}" presName="node" presStyleLbl="node1" presStyleIdx="8" presStyleCnt="9">
        <dgm:presLayoutVars>
          <dgm:bulletEnabled val="1"/>
        </dgm:presLayoutVars>
      </dgm:prSet>
      <dgm:spPr/>
    </dgm:pt>
  </dgm:ptLst>
  <dgm:cxnLst>
    <dgm:cxn modelId="{D7E82118-4362-47A9-B564-1FD70BCC862D}" type="presOf" srcId="{FC0B2389-350B-4FDE-AAF6-BA45A1C9648D}" destId="{8D5024EF-6B8A-447E-8C71-2B9FC9BD3D58}" srcOrd="0" destOrd="0" presId="urn:microsoft.com/office/officeart/2005/8/layout/default"/>
    <dgm:cxn modelId="{1A8A551E-3029-44A1-BE83-DC013617740D}" type="presOf" srcId="{6B6CED64-7A6A-4B17-AE95-CEC1B9DE8688}" destId="{1FA8F9D3-3684-4EA7-B17A-5BA2EAEF2464}" srcOrd="0" destOrd="0" presId="urn:microsoft.com/office/officeart/2005/8/layout/default"/>
    <dgm:cxn modelId="{A3CAED24-DE13-45C9-81AA-224C3F943B49}" srcId="{4E443F9D-C922-408B-B9CC-57548D7D80BA}" destId="{7B48668B-DF52-40A9-855B-D57203516D98}" srcOrd="3" destOrd="0" parTransId="{C379CDF2-46EE-46EA-A867-809FFEAE3D25}" sibTransId="{6E7750D9-A2D3-4152-A335-818A05D8A3A9}"/>
    <dgm:cxn modelId="{A6BBD163-D3FE-44E3-BFCD-547F0D384C10}" type="presOf" srcId="{0ECDA6AC-B69A-49D3-8004-A33E48C07B3D}" destId="{FD773035-FDE5-43A7-9BAE-08D6D3A4F7AC}" srcOrd="0" destOrd="0" presId="urn:microsoft.com/office/officeart/2005/8/layout/default"/>
    <dgm:cxn modelId="{BD963045-3EF2-42C8-9DD8-6E0CC5239233}" srcId="{4E443F9D-C922-408B-B9CC-57548D7D80BA}" destId="{F54C6FA7-DFC3-46DB-8842-A396F7D9029A}" srcOrd="4" destOrd="0" parTransId="{137DF45F-F52A-4A7D-BA33-2A4EBC25B541}" sibTransId="{7EFD150C-8154-495A-BFED-3F0B18B13901}"/>
    <dgm:cxn modelId="{AF7C366A-736B-4EA8-831C-0EF3C3F34390}" srcId="{4E443F9D-C922-408B-B9CC-57548D7D80BA}" destId="{FC0B2389-350B-4FDE-AAF6-BA45A1C9648D}" srcOrd="0" destOrd="0" parTransId="{667533D3-DC2B-426B-B547-498B9AF46361}" sibTransId="{3E0C018B-06AB-4667-8CEB-A1683F3E0B00}"/>
    <dgm:cxn modelId="{29A8594D-B1B1-4E5D-AC7C-CBD570B275ED}" type="presOf" srcId="{4E443F9D-C922-408B-B9CC-57548D7D80BA}" destId="{85FB72EE-5769-4777-8896-AF8B4AE8A581}" srcOrd="0" destOrd="0" presId="urn:microsoft.com/office/officeart/2005/8/layout/default"/>
    <dgm:cxn modelId="{12A3B975-6ADA-441C-BB4E-A6E02F8F71F5}" type="presOf" srcId="{E3E6A3ED-588F-4112-BFB6-71A6B8627C51}" destId="{E1230CEC-2F56-4EF1-AABA-ED7CDAE9F2CF}" srcOrd="0" destOrd="0" presId="urn:microsoft.com/office/officeart/2005/8/layout/default"/>
    <dgm:cxn modelId="{8CF8AC7E-4A89-4FD9-A9A2-53032C92AEC8}" type="presOf" srcId="{A24657E0-D07D-40C7-8CDA-E760CBA8E672}" destId="{B2CEEF84-678B-47AF-8227-FA105A5E9CA8}" srcOrd="0" destOrd="0" presId="urn:microsoft.com/office/officeart/2005/8/layout/default"/>
    <dgm:cxn modelId="{B23D1C83-F583-4D2D-A1F6-AA4AA74F96E8}" type="presOf" srcId="{7B48668B-DF52-40A9-855B-D57203516D98}" destId="{54D0F7EF-F44C-439C-A839-BD0E94A7EF6A}" srcOrd="0" destOrd="0" presId="urn:microsoft.com/office/officeart/2005/8/layout/default"/>
    <dgm:cxn modelId="{52B43886-E18F-471F-AB7F-B4B0ADE3E249}" srcId="{4E443F9D-C922-408B-B9CC-57548D7D80BA}" destId="{A24657E0-D07D-40C7-8CDA-E760CBA8E672}" srcOrd="2" destOrd="0" parTransId="{CD16EE52-9E8B-4904-A2CE-E7DF93E3436C}" sibTransId="{B75B33B0-CE84-439D-A682-61678ABB01A2}"/>
    <dgm:cxn modelId="{A6615C8F-6C94-4672-BBFE-99308DB700B5}" srcId="{4E443F9D-C922-408B-B9CC-57548D7D80BA}" destId="{0ECDA6AC-B69A-49D3-8004-A33E48C07B3D}" srcOrd="5" destOrd="0" parTransId="{C6503D5D-4E4F-4E29-89E9-155F5AB438D3}" sibTransId="{295C4F3A-B812-4528-BABB-3447429A8232}"/>
    <dgm:cxn modelId="{A923B29E-A74C-4787-B02F-F5A429958B7F}" type="presOf" srcId="{D02D8574-A108-46A7-B2BC-9BF089EED756}" destId="{766CB206-2DEF-4594-9687-14FC07244407}" srcOrd="0" destOrd="0" presId="urn:microsoft.com/office/officeart/2005/8/layout/default"/>
    <dgm:cxn modelId="{17E7D69F-7B16-47E8-894F-76E72904DC47}" type="presOf" srcId="{F54C6FA7-DFC3-46DB-8842-A396F7D9029A}" destId="{8318FEA3-D37F-481A-9091-DBC8B6C921A8}" srcOrd="0" destOrd="0" presId="urn:microsoft.com/office/officeart/2005/8/layout/default"/>
    <dgm:cxn modelId="{A9929AB4-5BE9-4A66-95B5-1A0C89F35DB1}" srcId="{4E443F9D-C922-408B-B9CC-57548D7D80BA}" destId="{D02D8574-A108-46A7-B2BC-9BF089EED756}" srcOrd="1" destOrd="0" parTransId="{E3525530-665D-4710-BE80-00966A3B4ACA}" sibTransId="{8D33C5BB-7F70-4A7F-A7F5-CA569EB50C2A}"/>
    <dgm:cxn modelId="{9AD49EC6-11A8-4196-B2F9-A08E541E22A5}" srcId="{4E443F9D-C922-408B-B9CC-57548D7D80BA}" destId="{00D634AA-93CA-4081-B193-29E5AD0444B3}" srcOrd="6" destOrd="0" parTransId="{581E0A1B-B233-400D-B094-336F19801621}" sibTransId="{09CFED1B-3B26-4DE9-BBF9-A43D090803A9}"/>
    <dgm:cxn modelId="{DDD1AEE2-6B29-42F6-92CE-33BD349DB512}" srcId="{4E443F9D-C922-408B-B9CC-57548D7D80BA}" destId="{E3E6A3ED-588F-4112-BFB6-71A6B8627C51}" srcOrd="8" destOrd="0" parTransId="{6FF22178-88CA-43BF-9E42-B9CADDDB22F3}" sibTransId="{0DD3D575-D7B7-4E14-917B-9A60BF8E64A2}"/>
    <dgm:cxn modelId="{E65034E9-9CF3-4ECE-ACF3-8BE071644A8B}" srcId="{4E443F9D-C922-408B-B9CC-57548D7D80BA}" destId="{6B6CED64-7A6A-4B17-AE95-CEC1B9DE8688}" srcOrd="7" destOrd="0" parTransId="{03BD9687-EE5C-4F94-885B-CB8D178D5C9C}" sibTransId="{A952C9AA-1DAA-48BD-9771-7C3C2E15C7B0}"/>
    <dgm:cxn modelId="{ADAC5CFC-8047-44E1-93F1-85E623F89550}" type="presOf" srcId="{00D634AA-93CA-4081-B193-29E5AD0444B3}" destId="{28B4B529-DBFF-4DF5-91F8-1796CA7F9AD6}" srcOrd="0" destOrd="0" presId="urn:microsoft.com/office/officeart/2005/8/layout/default"/>
    <dgm:cxn modelId="{A6279826-0107-4FA1-BA38-531D4864B3E3}" type="presParOf" srcId="{85FB72EE-5769-4777-8896-AF8B4AE8A581}" destId="{8D5024EF-6B8A-447E-8C71-2B9FC9BD3D58}" srcOrd="0" destOrd="0" presId="urn:microsoft.com/office/officeart/2005/8/layout/default"/>
    <dgm:cxn modelId="{FA735AEC-91F0-4A63-9CDA-A765A26747B7}" type="presParOf" srcId="{85FB72EE-5769-4777-8896-AF8B4AE8A581}" destId="{10B471B6-AAB9-4F12-AA62-D0ED0791D42B}" srcOrd="1" destOrd="0" presId="urn:microsoft.com/office/officeart/2005/8/layout/default"/>
    <dgm:cxn modelId="{00EFBB3D-6F0E-4CA0-B762-A8D8F89DE395}" type="presParOf" srcId="{85FB72EE-5769-4777-8896-AF8B4AE8A581}" destId="{766CB206-2DEF-4594-9687-14FC07244407}" srcOrd="2" destOrd="0" presId="urn:microsoft.com/office/officeart/2005/8/layout/default"/>
    <dgm:cxn modelId="{11E214F8-A5C0-4102-B001-283523F62E3A}" type="presParOf" srcId="{85FB72EE-5769-4777-8896-AF8B4AE8A581}" destId="{306CB4B5-6831-427B-A965-0DD3073F44B8}" srcOrd="3" destOrd="0" presId="urn:microsoft.com/office/officeart/2005/8/layout/default"/>
    <dgm:cxn modelId="{389197AA-B97D-4C48-B348-1F364D975C2A}" type="presParOf" srcId="{85FB72EE-5769-4777-8896-AF8B4AE8A581}" destId="{B2CEEF84-678B-47AF-8227-FA105A5E9CA8}" srcOrd="4" destOrd="0" presId="urn:microsoft.com/office/officeart/2005/8/layout/default"/>
    <dgm:cxn modelId="{53CF0318-3408-4B08-8727-0259C61D74B7}" type="presParOf" srcId="{85FB72EE-5769-4777-8896-AF8B4AE8A581}" destId="{CBB8BA9A-143F-47DA-9492-75BFAD1136F1}" srcOrd="5" destOrd="0" presId="urn:microsoft.com/office/officeart/2005/8/layout/default"/>
    <dgm:cxn modelId="{1B8E2BEF-38F2-42DD-973D-6C7F9288C0D9}" type="presParOf" srcId="{85FB72EE-5769-4777-8896-AF8B4AE8A581}" destId="{54D0F7EF-F44C-439C-A839-BD0E94A7EF6A}" srcOrd="6" destOrd="0" presId="urn:microsoft.com/office/officeart/2005/8/layout/default"/>
    <dgm:cxn modelId="{513BABA3-EB34-4C33-B28F-C600CABBA043}" type="presParOf" srcId="{85FB72EE-5769-4777-8896-AF8B4AE8A581}" destId="{2E8D85CB-A7B8-4C08-8630-525822312A66}" srcOrd="7" destOrd="0" presId="urn:microsoft.com/office/officeart/2005/8/layout/default"/>
    <dgm:cxn modelId="{5DAF99E9-EB33-4A54-A59D-F72A8C554547}" type="presParOf" srcId="{85FB72EE-5769-4777-8896-AF8B4AE8A581}" destId="{8318FEA3-D37F-481A-9091-DBC8B6C921A8}" srcOrd="8" destOrd="0" presId="urn:microsoft.com/office/officeart/2005/8/layout/default"/>
    <dgm:cxn modelId="{9F3CC86F-8581-49C5-A888-1DA02C09B279}" type="presParOf" srcId="{85FB72EE-5769-4777-8896-AF8B4AE8A581}" destId="{13A97994-E5CE-4FF1-AA6F-92AE31007649}" srcOrd="9" destOrd="0" presId="urn:microsoft.com/office/officeart/2005/8/layout/default"/>
    <dgm:cxn modelId="{2669A6F9-FC36-48FD-911F-4F56F86B5074}" type="presParOf" srcId="{85FB72EE-5769-4777-8896-AF8B4AE8A581}" destId="{FD773035-FDE5-43A7-9BAE-08D6D3A4F7AC}" srcOrd="10" destOrd="0" presId="urn:microsoft.com/office/officeart/2005/8/layout/default"/>
    <dgm:cxn modelId="{86A39BDD-AA78-4DAE-B166-EAA7A9FC097B}" type="presParOf" srcId="{85FB72EE-5769-4777-8896-AF8B4AE8A581}" destId="{A0E109A5-ABFA-4F5F-AFFF-3833B84F7B9D}" srcOrd="11" destOrd="0" presId="urn:microsoft.com/office/officeart/2005/8/layout/default"/>
    <dgm:cxn modelId="{A6CCB1EC-7464-46D9-BDCD-2307B3CE4D34}" type="presParOf" srcId="{85FB72EE-5769-4777-8896-AF8B4AE8A581}" destId="{28B4B529-DBFF-4DF5-91F8-1796CA7F9AD6}" srcOrd="12" destOrd="0" presId="urn:microsoft.com/office/officeart/2005/8/layout/default"/>
    <dgm:cxn modelId="{520FA3B8-D949-4395-9BD2-D68F1328E361}" type="presParOf" srcId="{85FB72EE-5769-4777-8896-AF8B4AE8A581}" destId="{BF911DBB-6B07-4D51-AD21-9C392820414F}" srcOrd="13" destOrd="0" presId="urn:microsoft.com/office/officeart/2005/8/layout/default"/>
    <dgm:cxn modelId="{C0E25742-2CDC-4724-99CF-7B393B606A32}" type="presParOf" srcId="{85FB72EE-5769-4777-8896-AF8B4AE8A581}" destId="{1FA8F9D3-3684-4EA7-B17A-5BA2EAEF2464}" srcOrd="14" destOrd="0" presId="urn:microsoft.com/office/officeart/2005/8/layout/default"/>
    <dgm:cxn modelId="{97B6EF64-ED9C-459D-977F-9229659B1B94}" type="presParOf" srcId="{85FB72EE-5769-4777-8896-AF8B4AE8A581}" destId="{F9B6CD7F-8E5E-4E76-B889-875A46E14CB8}" srcOrd="15" destOrd="0" presId="urn:microsoft.com/office/officeart/2005/8/layout/default"/>
    <dgm:cxn modelId="{B40B49BF-03A1-4EA2-8BF5-87A3EF9863B0}" type="presParOf" srcId="{85FB72EE-5769-4777-8896-AF8B4AE8A581}" destId="{E1230CEC-2F56-4EF1-AABA-ED7CDAE9F2CF}"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1607D8-2984-4586-8942-AA63DDDEEBC6}"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DEC0BAB-1A4D-49EB-AFAC-67339188AB72}">
      <dgm:prSet/>
      <dgm:spPr/>
      <dgm:t>
        <a:bodyPr/>
        <a:lstStyle/>
        <a:p>
          <a:r>
            <a:rPr lang="en-US"/>
            <a:t>What exactly is your solution?</a:t>
          </a:r>
        </a:p>
      </dgm:t>
    </dgm:pt>
    <dgm:pt modelId="{4DF20F3F-9765-43EC-870F-6C82CCC20FB2}" type="parTrans" cxnId="{A66AB6D1-6ACD-4960-88FF-3A7BA2B4256A}">
      <dgm:prSet/>
      <dgm:spPr/>
      <dgm:t>
        <a:bodyPr/>
        <a:lstStyle/>
        <a:p>
          <a:endParaRPr lang="en-US"/>
        </a:p>
      </dgm:t>
    </dgm:pt>
    <dgm:pt modelId="{001E6835-9863-4CF9-B93B-7C5C2871D24C}" type="sibTrans" cxnId="{A66AB6D1-6ACD-4960-88FF-3A7BA2B4256A}">
      <dgm:prSet/>
      <dgm:spPr/>
      <dgm:t>
        <a:bodyPr/>
        <a:lstStyle/>
        <a:p>
          <a:endParaRPr lang="en-US"/>
        </a:p>
      </dgm:t>
    </dgm:pt>
    <dgm:pt modelId="{31CB46B5-B3B1-4D2A-A6A3-01F553564CDC}">
      <dgm:prSet/>
      <dgm:spPr/>
      <dgm:t>
        <a:bodyPr/>
        <a:lstStyle/>
        <a:p>
          <a:r>
            <a:rPr lang="en-US"/>
            <a:t>How is it solving the pain points you mentioned earlier? </a:t>
          </a:r>
        </a:p>
      </dgm:t>
    </dgm:pt>
    <dgm:pt modelId="{071108F4-D8EF-40D4-892E-FF79F6BD6B76}" type="parTrans" cxnId="{4DEF7EFC-C238-4834-B4AF-08ACDE7AFC41}">
      <dgm:prSet/>
      <dgm:spPr/>
      <dgm:t>
        <a:bodyPr/>
        <a:lstStyle/>
        <a:p>
          <a:endParaRPr lang="en-US"/>
        </a:p>
      </dgm:t>
    </dgm:pt>
    <dgm:pt modelId="{D54C9261-7446-449C-B4C7-EE2F7E3F661F}" type="sibTrans" cxnId="{4DEF7EFC-C238-4834-B4AF-08ACDE7AFC41}">
      <dgm:prSet/>
      <dgm:spPr/>
      <dgm:t>
        <a:bodyPr/>
        <a:lstStyle/>
        <a:p>
          <a:endParaRPr lang="en-US"/>
        </a:p>
      </dgm:t>
    </dgm:pt>
    <dgm:pt modelId="{7C1186E3-11AB-407F-B560-AD22302270C4}">
      <dgm:prSet/>
      <dgm:spPr/>
      <dgm:t>
        <a:bodyPr/>
        <a:lstStyle/>
        <a:p>
          <a:r>
            <a:rPr lang="en-US"/>
            <a:t>How is it going to make a difference in customer’s life?</a:t>
          </a:r>
        </a:p>
      </dgm:t>
    </dgm:pt>
    <dgm:pt modelId="{972850D7-3BDA-4E7A-AD9A-564C9509E387}" type="parTrans" cxnId="{E7B3791B-C244-4C44-9D2E-C7A97612932E}">
      <dgm:prSet/>
      <dgm:spPr/>
      <dgm:t>
        <a:bodyPr/>
        <a:lstStyle/>
        <a:p>
          <a:endParaRPr lang="en-US"/>
        </a:p>
      </dgm:t>
    </dgm:pt>
    <dgm:pt modelId="{9380E2A3-57D3-4BC0-9A5F-1662CCD4504A}" type="sibTrans" cxnId="{E7B3791B-C244-4C44-9D2E-C7A97612932E}">
      <dgm:prSet/>
      <dgm:spPr/>
      <dgm:t>
        <a:bodyPr/>
        <a:lstStyle/>
        <a:p>
          <a:endParaRPr lang="en-US"/>
        </a:p>
      </dgm:t>
    </dgm:pt>
    <dgm:pt modelId="{5D55B5FD-1357-4D23-8DB2-0AC20A7B7904}">
      <dgm:prSet/>
      <dgm:spPr/>
      <dgm:t>
        <a:bodyPr/>
        <a:lstStyle/>
        <a:p>
          <a:r>
            <a:rPr lang="en-US"/>
            <a:t>Why are you the right team to solve this problem?</a:t>
          </a:r>
        </a:p>
      </dgm:t>
    </dgm:pt>
    <dgm:pt modelId="{1F0C2A75-C62E-4BCB-888E-DD96102F139F}" type="parTrans" cxnId="{E961EEEC-0AC8-4B39-BB48-355D82EB544E}">
      <dgm:prSet/>
      <dgm:spPr/>
      <dgm:t>
        <a:bodyPr/>
        <a:lstStyle/>
        <a:p>
          <a:endParaRPr lang="en-US"/>
        </a:p>
      </dgm:t>
    </dgm:pt>
    <dgm:pt modelId="{E27429C1-933E-435B-8398-2E101B1763F4}" type="sibTrans" cxnId="{E961EEEC-0AC8-4B39-BB48-355D82EB544E}">
      <dgm:prSet/>
      <dgm:spPr/>
      <dgm:t>
        <a:bodyPr/>
        <a:lstStyle/>
        <a:p>
          <a:endParaRPr lang="en-US"/>
        </a:p>
      </dgm:t>
    </dgm:pt>
    <dgm:pt modelId="{4BA57195-5A3F-4447-9229-C811C236BBA6}" type="pres">
      <dgm:prSet presAssocID="{AF1607D8-2984-4586-8942-AA63DDDEEBC6}" presName="root" presStyleCnt="0">
        <dgm:presLayoutVars>
          <dgm:dir/>
          <dgm:resizeHandles val="exact"/>
        </dgm:presLayoutVars>
      </dgm:prSet>
      <dgm:spPr/>
    </dgm:pt>
    <dgm:pt modelId="{EFBBAC8B-B5EE-4C9B-8D5B-BD4B5BEBAC0C}" type="pres">
      <dgm:prSet presAssocID="{5DEC0BAB-1A4D-49EB-AFAC-67339188AB72}" presName="compNode" presStyleCnt="0"/>
      <dgm:spPr/>
    </dgm:pt>
    <dgm:pt modelId="{781E4A46-09DD-4DDE-B85F-E869D80D2CAB}" type="pres">
      <dgm:prSet presAssocID="{5DEC0BAB-1A4D-49EB-AFAC-67339188AB72}" presName="bgRect" presStyleLbl="bgShp" presStyleIdx="0" presStyleCnt="4"/>
      <dgm:spPr/>
    </dgm:pt>
    <dgm:pt modelId="{1F956FF2-6762-4280-B061-6549F60AE4DD}" type="pres">
      <dgm:prSet presAssocID="{5DEC0BAB-1A4D-49EB-AFAC-67339188AB7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1210935E-E5D0-4EEC-8F33-3BDCB103C544}" type="pres">
      <dgm:prSet presAssocID="{5DEC0BAB-1A4D-49EB-AFAC-67339188AB72}" presName="spaceRect" presStyleCnt="0"/>
      <dgm:spPr/>
    </dgm:pt>
    <dgm:pt modelId="{C9347D48-D9AA-451D-8456-D78B14C8994A}" type="pres">
      <dgm:prSet presAssocID="{5DEC0BAB-1A4D-49EB-AFAC-67339188AB72}" presName="parTx" presStyleLbl="revTx" presStyleIdx="0" presStyleCnt="4">
        <dgm:presLayoutVars>
          <dgm:chMax val="0"/>
          <dgm:chPref val="0"/>
        </dgm:presLayoutVars>
      </dgm:prSet>
      <dgm:spPr/>
    </dgm:pt>
    <dgm:pt modelId="{42CB0DF2-D9A6-402B-A920-5DA1086C5C26}" type="pres">
      <dgm:prSet presAssocID="{001E6835-9863-4CF9-B93B-7C5C2871D24C}" presName="sibTrans" presStyleCnt="0"/>
      <dgm:spPr/>
    </dgm:pt>
    <dgm:pt modelId="{1D6E441C-7031-41D5-B84D-3A8B259C163A}" type="pres">
      <dgm:prSet presAssocID="{31CB46B5-B3B1-4D2A-A6A3-01F553564CDC}" presName="compNode" presStyleCnt="0"/>
      <dgm:spPr/>
    </dgm:pt>
    <dgm:pt modelId="{40766ED0-DE70-46E4-B1BD-703E11BA022C}" type="pres">
      <dgm:prSet presAssocID="{31CB46B5-B3B1-4D2A-A6A3-01F553564CDC}" presName="bgRect" presStyleLbl="bgShp" presStyleIdx="1" presStyleCnt="4"/>
      <dgm:spPr/>
    </dgm:pt>
    <dgm:pt modelId="{92431DDA-5445-4039-A74E-D13928B2E911}" type="pres">
      <dgm:prSet presAssocID="{31CB46B5-B3B1-4D2A-A6A3-01F553564CD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D96AB944-CF1F-4637-8684-F65F591D5296}" type="pres">
      <dgm:prSet presAssocID="{31CB46B5-B3B1-4D2A-A6A3-01F553564CDC}" presName="spaceRect" presStyleCnt="0"/>
      <dgm:spPr/>
    </dgm:pt>
    <dgm:pt modelId="{87FB743B-67CC-4D9A-A201-9CD2A3675BC2}" type="pres">
      <dgm:prSet presAssocID="{31CB46B5-B3B1-4D2A-A6A3-01F553564CDC}" presName="parTx" presStyleLbl="revTx" presStyleIdx="1" presStyleCnt="4">
        <dgm:presLayoutVars>
          <dgm:chMax val="0"/>
          <dgm:chPref val="0"/>
        </dgm:presLayoutVars>
      </dgm:prSet>
      <dgm:spPr/>
    </dgm:pt>
    <dgm:pt modelId="{EF9FF116-655F-4AAA-AF40-C1515812E4A2}" type="pres">
      <dgm:prSet presAssocID="{D54C9261-7446-449C-B4C7-EE2F7E3F661F}" presName="sibTrans" presStyleCnt="0"/>
      <dgm:spPr/>
    </dgm:pt>
    <dgm:pt modelId="{AD3A13E6-19A5-43A0-A2E0-EA833366D11E}" type="pres">
      <dgm:prSet presAssocID="{7C1186E3-11AB-407F-B560-AD22302270C4}" presName="compNode" presStyleCnt="0"/>
      <dgm:spPr/>
    </dgm:pt>
    <dgm:pt modelId="{2E9B33B2-D074-45D6-822B-EBE14FF7C4F5}" type="pres">
      <dgm:prSet presAssocID="{7C1186E3-11AB-407F-B560-AD22302270C4}" presName="bgRect" presStyleLbl="bgShp" presStyleIdx="2" presStyleCnt="4"/>
      <dgm:spPr/>
    </dgm:pt>
    <dgm:pt modelId="{5F1ACD7C-46CD-4D16-B544-E38BBFAE5C6A}" type="pres">
      <dgm:prSet presAssocID="{7C1186E3-11AB-407F-B560-AD22302270C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7CA4AA2C-8014-4888-B970-36767DA84E6D}" type="pres">
      <dgm:prSet presAssocID="{7C1186E3-11AB-407F-B560-AD22302270C4}" presName="spaceRect" presStyleCnt="0"/>
      <dgm:spPr/>
    </dgm:pt>
    <dgm:pt modelId="{D9DBF2CF-A6A4-4DA1-87FF-0A73D0973E49}" type="pres">
      <dgm:prSet presAssocID="{7C1186E3-11AB-407F-B560-AD22302270C4}" presName="parTx" presStyleLbl="revTx" presStyleIdx="2" presStyleCnt="4">
        <dgm:presLayoutVars>
          <dgm:chMax val="0"/>
          <dgm:chPref val="0"/>
        </dgm:presLayoutVars>
      </dgm:prSet>
      <dgm:spPr/>
    </dgm:pt>
    <dgm:pt modelId="{6AAEFF1A-EF4A-4AAE-9152-1E53E7C17868}" type="pres">
      <dgm:prSet presAssocID="{9380E2A3-57D3-4BC0-9A5F-1662CCD4504A}" presName="sibTrans" presStyleCnt="0"/>
      <dgm:spPr/>
    </dgm:pt>
    <dgm:pt modelId="{BB4A8536-93F6-41E4-A426-4024F2006179}" type="pres">
      <dgm:prSet presAssocID="{5D55B5FD-1357-4D23-8DB2-0AC20A7B7904}" presName="compNode" presStyleCnt="0"/>
      <dgm:spPr/>
    </dgm:pt>
    <dgm:pt modelId="{F2BAB7C8-2A22-452D-9E62-E1F89329076B}" type="pres">
      <dgm:prSet presAssocID="{5D55B5FD-1357-4D23-8DB2-0AC20A7B7904}" presName="bgRect" presStyleLbl="bgShp" presStyleIdx="3" presStyleCnt="4"/>
      <dgm:spPr/>
    </dgm:pt>
    <dgm:pt modelId="{C2184512-25ED-46B6-858B-0A402E8DDAAE}" type="pres">
      <dgm:prSet presAssocID="{5D55B5FD-1357-4D23-8DB2-0AC20A7B790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of People"/>
        </a:ext>
      </dgm:extLst>
    </dgm:pt>
    <dgm:pt modelId="{49E5B3EB-E00E-40EA-B5DC-80DF9443F9D1}" type="pres">
      <dgm:prSet presAssocID="{5D55B5FD-1357-4D23-8DB2-0AC20A7B7904}" presName="spaceRect" presStyleCnt="0"/>
      <dgm:spPr/>
    </dgm:pt>
    <dgm:pt modelId="{B9BC06BA-62BF-4817-97D8-21C796285C08}" type="pres">
      <dgm:prSet presAssocID="{5D55B5FD-1357-4D23-8DB2-0AC20A7B7904}" presName="parTx" presStyleLbl="revTx" presStyleIdx="3" presStyleCnt="4">
        <dgm:presLayoutVars>
          <dgm:chMax val="0"/>
          <dgm:chPref val="0"/>
        </dgm:presLayoutVars>
      </dgm:prSet>
      <dgm:spPr/>
    </dgm:pt>
  </dgm:ptLst>
  <dgm:cxnLst>
    <dgm:cxn modelId="{E7B3791B-C244-4C44-9D2E-C7A97612932E}" srcId="{AF1607D8-2984-4586-8942-AA63DDDEEBC6}" destId="{7C1186E3-11AB-407F-B560-AD22302270C4}" srcOrd="2" destOrd="0" parTransId="{972850D7-3BDA-4E7A-AD9A-564C9509E387}" sibTransId="{9380E2A3-57D3-4BC0-9A5F-1662CCD4504A}"/>
    <dgm:cxn modelId="{FED2062B-1F26-4044-909D-71E4936A6226}" type="presOf" srcId="{31CB46B5-B3B1-4D2A-A6A3-01F553564CDC}" destId="{87FB743B-67CC-4D9A-A201-9CD2A3675BC2}" srcOrd="0" destOrd="0" presId="urn:microsoft.com/office/officeart/2018/2/layout/IconVerticalSolidList"/>
    <dgm:cxn modelId="{11A9628A-1E23-44B5-AE8D-ADE08242A9DE}" type="presOf" srcId="{5DEC0BAB-1A4D-49EB-AFAC-67339188AB72}" destId="{C9347D48-D9AA-451D-8456-D78B14C8994A}" srcOrd="0" destOrd="0" presId="urn:microsoft.com/office/officeart/2018/2/layout/IconVerticalSolidList"/>
    <dgm:cxn modelId="{A24212A2-C9D8-4A74-8C50-502FE30060FB}" type="presOf" srcId="{5D55B5FD-1357-4D23-8DB2-0AC20A7B7904}" destId="{B9BC06BA-62BF-4817-97D8-21C796285C08}" srcOrd="0" destOrd="0" presId="urn:microsoft.com/office/officeart/2018/2/layout/IconVerticalSolidList"/>
    <dgm:cxn modelId="{A66AB6D1-6ACD-4960-88FF-3A7BA2B4256A}" srcId="{AF1607D8-2984-4586-8942-AA63DDDEEBC6}" destId="{5DEC0BAB-1A4D-49EB-AFAC-67339188AB72}" srcOrd="0" destOrd="0" parTransId="{4DF20F3F-9765-43EC-870F-6C82CCC20FB2}" sibTransId="{001E6835-9863-4CF9-B93B-7C5C2871D24C}"/>
    <dgm:cxn modelId="{E961EEEC-0AC8-4B39-BB48-355D82EB544E}" srcId="{AF1607D8-2984-4586-8942-AA63DDDEEBC6}" destId="{5D55B5FD-1357-4D23-8DB2-0AC20A7B7904}" srcOrd="3" destOrd="0" parTransId="{1F0C2A75-C62E-4BCB-888E-DD96102F139F}" sibTransId="{E27429C1-933E-435B-8398-2E101B1763F4}"/>
    <dgm:cxn modelId="{0DD2D2F5-C736-4090-A833-BAEE8DDCC21F}" type="presOf" srcId="{7C1186E3-11AB-407F-B560-AD22302270C4}" destId="{D9DBF2CF-A6A4-4DA1-87FF-0A73D0973E49}" srcOrd="0" destOrd="0" presId="urn:microsoft.com/office/officeart/2018/2/layout/IconVerticalSolidList"/>
    <dgm:cxn modelId="{4DEF7EFC-C238-4834-B4AF-08ACDE7AFC41}" srcId="{AF1607D8-2984-4586-8942-AA63DDDEEBC6}" destId="{31CB46B5-B3B1-4D2A-A6A3-01F553564CDC}" srcOrd="1" destOrd="0" parTransId="{071108F4-D8EF-40D4-892E-FF79F6BD6B76}" sibTransId="{D54C9261-7446-449C-B4C7-EE2F7E3F661F}"/>
    <dgm:cxn modelId="{4917B7FD-5003-4020-B9FD-0D39A7D440BA}" type="presOf" srcId="{AF1607D8-2984-4586-8942-AA63DDDEEBC6}" destId="{4BA57195-5A3F-4447-9229-C811C236BBA6}" srcOrd="0" destOrd="0" presId="urn:microsoft.com/office/officeart/2018/2/layout/IconVerticalSolidList"/>
    <dgm:cxn modelId="{862FF1D0-A330-4426-A7AB-F11EE7BC9289}" type="presParOf" srcId="{4BA57195-5A3F-4447-9229-C811C236BBA6}" destId="{EFBBAC8B-B5EE-4C9B-8D5B-BD4B5BEBAC0C}" srcOrd="0" destOrd="0" presId="urn:microsoft.com/office/officeart/2018/2/layout/IconVerticalSolidList"/>
    <dgm:cxn modelId="{9274431E-FFA8-42E5-AD50-0B331175CB03}" type="presParOf" srcId="{EFBBAC8B-B5EE-4C9B-8D5B-BD4B5BEBAC0C}" destId="{781E4A46-09DD-4DDE-B85F-E869D80D2CAB}" srcOrd="0" destOrd="0" presId="urn:microsoft.com/office/officeart/2018/2/layout/IconVerticalSolidList"/>
    <dgm:cxn modelId="{DA8384A9-DF76-42DF-AA26-29713F2F7C09}" type="presParOf" srcId="{EFBBAC8B-B5EE-4C9B-8D5B-BD4B5BEBAC0C}" destId="{1F956FF2-6762-4280-B061-6549F60AE4DD}" srcOrd="1" destOrd="0" presId="urn:microsoft.com/office/officeart/2018/2/layout/IconVerticalSolidList"/>
    <dgm:cxn modelId="{DC2AEF3E-BCEA-4162-93C1-A7E4BCCC2B73}" type="presParOf" srcId="{EFBBAC8B-B5EE-4C9B-8D5B-BD4B5BEBAC0C}" destId="{1210935E-E5D0-4EEC-8F33-3BDCB103C544}" srcOrd="2" destOrd="0" presId="urn:microsoft.com/office/officeart/2018/2/layout/IconVerticalSolidList"/>
    <dgm:cxn modelId="{76D64E4E-3C18-431F-BAD1-0BBFCBD28353}" type="presParOf" srcId="{EFBBAC8B-B5EE-4C9B-8D5B-BD4B5BEBAC0C}" destId="{C9347D48-D9AA-451D-8456-D78B14C8994A}" srcOrd="3" destOrd="0" presId="urn:microsoft.com/office/officeart/2018/2/layout/IconVerticalSolidList"/>
    <dgm:cxn modelId="{3DF3C35D-251B-4072-B906-31D798CC5E35}" type="presParOf" srcId="{4BA57195-5A3F-4447-9229-C811C236BBA6}" destId="{42CB0DF2-D9A6-402B-A920-5DA1086C5C26}" srcOrd="1" destOrd="0" presId="urn:microsoft.com/office/officeart/2018/2/layout/IconVerticalSolidList"/>
    <dgm:cxn modelId="{C15B8FCF-8547-478A-B87B-05D60041C516}" type="presParOf" srcId="{4BA57195-5A3F-4447-9229-C811C236BBA6}" destId="{1D6E441C-7031-41D5-B84D-3A8B259C163A}" srcOrd="2" destOrd="0" presId="urn:microsoft.com/office/officeart/2018/2/layout/IconVerticalSolidList"/>
    <dgm:cxn modelId="{B1BB65A2-2249-4809-B7EA-C88C995B6F14}" type="presParOf" srcId="{1D6E441C-7031-41D5-B84D-3A8B259C163A}" destId="{40766ED0-DE70-46E4-B1BD-703E11BA022C}" srcOrd="0" destOrd="0" presId="urn:microsoft.com/office/officeart/2018/2/layout/IconVerticalSolidList"/>
    <dgm:cxn modelId="{FE3E987E-3F0A-435E-B3E9-83620D0782AB}" type="presParOf" srcId="{1D6E441C-7031-41D5-B84D-3A8B259C163A}" destId="{92431DDA-5445-4039-A74E-D13928B2E911}" srcOrd="1" destOrd="0" presId="urn:microsoft.com/office/officeart/2018/2/layout/IconVerticalSolidList"/>
    <dgm:cxn modelId="{F99E44B8-75A3-4D34-A916-CC5B8D8DFACD}" type="presParOf" srcId="{1D6E441C-7031-41D5-B84D-3A8B259C163A}" destId="{D96AB944-CF1F-4637-8684-F65F591D5296}" srcOrd="2" destOrd="0" presId="urn:microsoft.com/office/officeart/2018/2/layout/IconVerticalSolidList"/>
    <dgm:cxn modelId="{E0738552-F86D-4C15-B4D2-83E429C63E40}" type="presParOf" srcId="{1D6E441C-7031-41D5-B84D-3A8B259C163A}" destId="{87FB743B-67CC-4D9A-A201-9CD2A3675BC2}" srcOrd="3" destOrd="0" presId="urn:microsoft.com/office/officeart/2018/2/layout/IconVerticalSolidList"/>
    <dgm:cxn modelId="{9B45181B-E1F3-4ABF-92EA-FDBA8F16BE2F}" type="presParOf" srcId="{4BA57195-5A3F-4447-9229-C811C236BBA6}" destId="{EF9FF116-655F-4AAA-AF40-C1515812E4A2}" srcOrd="3" destOrd="0" presId="urn:microsoft.com/office/officeart/2018/2/layout/IconVerticalSolidList"/>
    <dgm:cxn modelId="{D14C724D-E9B8-4071-9B9B-132DD5B3A1F6}" type="presParOf" srcId="{4BA57195-5A3F-4447-9229-C811C236BBA6}" destId="{AD3A13E6-19A5-43A0-A2E0-EA833366D11E}" srcOrd="4" destOrd="0" presId="urn:microsoft.com/office/officeart/2018/2/layout/IconVerticalSolidList"/>
    <dgm:cxn modelId="{BFDC1356-BB61-40FA-B8AA-12EA2BD674B3}" type="presParOf" srcId="{AD3A13E6-19A5-43A0-A2E0-EA833366D11E}" destId="{2E9B33B2-D074-45D6-822B-EBE14FF7C4F5}" srcOrd="0" destOrd="0" presId="urn:microsoft.com/office/officeart/2018/2/layout/IconVerticalSolidList"/>
    <dgm:cxn modelId="{DC3AD80B-0892-4192-A53A-C3AD0822EFCC}" type="presParOf" srcId="{AD3A13E6-19A5-43A0-A2E0-EA833366D11E}" destId="{5F1ACD7C-46CD-4D16-B544-E38BBFAE5C6A}" srcOrd="1" destOrd="0" presId="urn:microsoft.com/office/officeart/2018/2/layout/IconVerticalSolidList"/>
    <dgm:cxn modelId="{D58EC243-0526-41EA-B782-DFC8CED949FE}" type="presParOf" srcId="{AD3A13E6-19A5-43A0-A2E0-EA833366D11E}" destId="{7CA4AA2C-8014-4888-B970-36767DA84E6D}" srcOrd="2" destOrd="0" presId="urn:microsoft.com/office/officeart/2018/2/layout/IconVerticalSolidList"/>
    <dgm:cxn modelId="{A58C00DD-624C-4357-96DF-42A2FBB8CBD8}" type="presParOf" srcId="{AD3A13E6-19A5-43A0-A2E0-EA833366D11E}" destId="{D9DBF2CF-A6A4-4DA1-87FF-0A73D0973E49}" srcOrd="3" destOrd="0" presId="urn:microsoft.com/office/officeart/2018/2/layout/IconVerticalSolidList"/>
    <dgm:cxn modelId="{7B905D6A-DD15-466B-91E6-8D4D9A285D0E}" type="presParOf" srcId="{4BA57195-5A3F-4447-9229-C811C236BBA6}" destId="{6AAEFF1A-EF4A-4AAE-9152-1E53E7C17868}" srcOrd="5" destOrd="0" presId="urn:microsoft.com/office/officeart/2018/2/layout/IconVerticalSolidList"/>
    <dgm:cxn modelId="{33B6276D-7B41-4F59-A970-1B055F0D7533}" type="presParOf" srcId="{4BA57195-5A3F-4447-9229-C811C236BBA6}" destId="{BB4A8536-93F6-41E4-A426-4024F2006179}" srcOrd="6" destOrd="0" presId="urn:microsoft.com/office/officeart/2018/2/layout/IconVerticalSolidList"/>
    <dgm:cxn modelId="{3EE7E3B1-43D6-457E-BD97-28482957C431}" type="presParOf" srcId="{BB4A8536-93F6-41E4-A426-4024F2006179}" destId="{F2BAB7C8-2A22-452D-9E62-E1F89329076B}" srcOrd="0" destOrd="0" presId="urn:microsoft.com/office/officeart/2018/2/layout/IconVerticalSolidList"/>
    <dgm:cxn modelId="{04BA7613-F346-42BC-A2E4-DD0346759EE0}" type="presParOf" srcId="{BB4A8536-93F6-41E4-A426-4024F2006179}" destId="{C2184512-25ED-46B6-858B-0A402E8DDAAE}" srcOrd="1" destOrd="0" presId="urn:microsoft.com/office/officeart/2018/2/layout/IconVerticalSolidList"/>
    <dgm:cxn modelId="{EDA89C5A-D424-46EA-BB7F-03BA13653B40}" type="presParOf" srcId="{BB4A8536-93F6-41E4-A426-4024F2006179}" destId="{49E5B3EB-E00E-40EA-B5DC-80DF9443F9D1}" srcOrd="2" destOrd="0" presId="urn:microsoft.com/office/officeart/2018/2/layout/IconVerticalSolidList"/>
    <dgm:cxn modelId="{B283084D-6A6F-468E-9033-5AF1864DF3EB}" type="presParOf" srcId="{BB4A8536-93F6-41E4-A426-4024F2006179}" destId="{B9BC06BA-62BF-4817-97D8-21C796285C0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DB86B9-7D6D-430E-9051-A1CAD4EA939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CA943AB-C001-4667-A740-255927170FAF}">
      <dgm:prSet/>
      <dgm:spPr/>
      <dgm:t>
        <a:bodyPr/>
        <a:lstStyle/>
        <a:p>
          <a:pPr>
            <a:lnSpc>
              <a:spcPct val="100000"/>
            </a:lnSpc>
          </a:pPr>
          <a:r>
            <a:rPr lang="en-US"/>
            <a:t>What are the industry statistics? </a:t>
          </a:r>
        </a:p>
      </dgm:t>
    </dgm:pt>
    <dgm:pt modelId="{C40B4F55-296F-444C-8879-FE58416ACF51}" type="parTrans" cxnId="{DA942A71-E09F-42C9-851F-3C84422A4D0C}">
      <dgm:prSet/>
      <dgm:spPr/>
      <dgm:t>
        <a:bodyPr/>
        <a:lstStyle/>
        <a:p>
          <a:endParaRPr lang="en-US"/>
        </a:p>
      </dgm:t>
    </dgm:pt>
    <dgm:pt modelId="{7CACF91F-102A-4B2C-903D-EC0DA96BAD34}" type="sibTrans" cxnId="{DA942A71-E09F-42C9-851F-3C84422A4D0C}">
      <dgm:prSet/>
      <dgm:spPr/>
      <dgm:t>
        <a:bodyPr/>
        <a:lstStyle/>
        <a:p>
          <a:endParaRPr lang="en-US"/>
        </a:p>
      </dgm:t>
    </dgm:pt>
    <dgm:pt modelId="{C7036647-BF2B-408D-93A8-E66CC4DE6096}">
      <dgm:prSet/>
      <dgm:spPr/>
      <dgm:t>
        <a:bodyPr/>
        <a:lstStyle/>
        <a:p>
          <a:pPr>
            <a:lnSpc>
              <a:spcPct val="100000"/>
            </a:lnSpc>
          </a:pPr>
          <a:r>
            <a:rPr lang="en-US"/>
            <a:t>Do the statistics support your idea and solution?</a:t>
          </a:r>
        </a:p>
      </dgm:t>
    </dgm:pt>
    <dgm:pt modelId="{252D451E-35B1-424C-B8AA-13E21AA08222}" type="parTrans" cxnId="{9C164413-8E58-4FFA-B3A2-84DE59FD7895}">
      <dgm:prSet/>
      <dgm:spPr/>
      <dgm:t>
        <a:bodyPr/>
        <a:lstStyle/>
        <a:p>
          <a:endParaRPr lang="en-US"/>
        </a:p>
      </dgm:t>
    </dgm:pt>
    <dgm:pt modelId="{1FF65306-5239-4791-A4B6-163CA9F75C5B}" type="sibTrans" cxnId="{9C164413-8E58-4FFA-B3A2-84DE59FD7895}">
      <dgm:prSet/>
      <dgm:spPr/>
      <dgm:t>
        <a:bodyPr/>
        <a:lstStyle/>
        <a:p>
          <a:endParaRPr lang="en-US"/>
        </a:p>
      </dgm:t>
    </dgm:pt>
    <dgm:pt modelId="{694EC7D1-AE9C-45E8-A6A8-2F4B45203689}">
      <dgm:prSet/>
      <dgm:spPr/>
      <dgm:t>
        <a:bodyPr/>
        <a:lstStyle/>
        <a:p>
          <a:pPr>
            <a:lnSpc>
              <a:spcPct val="100000"/>
            </a:lnSpc>
          </a:pPr>
          <a:r>
            <a:rPr lang="en-US"/>
            <a:t>What are the global industry and local industry statistics?</a:t>
          </a:r>
        </a:p>
      </dgm:t>
    </dgm:pt>
    <dgm:pt modelId="{98390B1B-6B42-4B2F-92A3-CA3A14257D08}" type="parTrans" cxnId="{7821EC3D-01C4-45CB-B451-2CE2AF7F2C89}">
      <dgm:prSet/>
      <dgm:spPr/>
      <dgm:t>
        <a:bodyPr/>
        <a:lstStyle/>
        <a:p>
          <a:endParaRPr lang="en-US"/>
        </a:p>
      </dgm:t>
    </dgm:pt>
    <dgm:pt modelId="{F753547C-54A4-401E-A36D-6AACA687C184}" type="sibTrans" cxnId="{7821EC3D-01C4-45CB-B451-2CE2AF7F2C89}">
      <dgm:prSet/>
      <dgm:spPr/>
      <dgm:t>
        <a:bodyPr/>
        <a:lstStyle/>
        <a:p>
          <a:endParaRPr lang="en-US"/>
        </a:p>
      </dgm:t>
    </dgm:pt>
    <dgm:pt modelId="{AF0EB732-FA49-4CF6-9C9A-2CED91680A23}">
      <dgm:prSet/>
      <dgm:spPr/>
      <dgm:t>
        <a:bodyPr/>
        <a:lstStyle/>
        <a:p>
          <a:pPr>
            <a:lnSpc>
              <a:spcPct val="100000"/>
            </a:lnSpc>
          </a:pPr>
          <a:r>
            <a:rPr lang="en-US"/>
            <a:t>What are your marketing research results?</a:t>
          </a:r>
        </a:p>
      </dgm:t>
    </dgm:pt>
    <dgm:pt modelId="{6BD85F48-29D8-41F3-A1DE-235162D17BEE}" type="parTrans" cxnId="{FB6B36F1-A708-46CE-BC12-3127035029F2}">
      <dgm:prSet/>
      <dgm:spPr/>
      <dgm:t>
        <a:bodyPr/>
        <a:lstStyle/>
        <a:p>
          <a:endParaRPr lang="en-US"/>
        </a:p>
      </dgm:t>
    </dgm:pt>
    <dgm:pt modelId="{12BC4201-B7C4-4C72-B4B6-3E030517B0FE}" type="sibTrans" cxnId="{FB6B36F1-A708-46CE-BC12-3127035029F2}">
      <dgm:prSet/>
      <dgm:spPr/>
      <dgm:t>
        <a:bodyPr/>
        <a:lstStyle/>
        <a:p>
          <a:endParaRPr lang="en-US"/>
        </a:p>
      </dgm:t>
    </dgm:pt>
    <dgm:pt modelId="{098C4773-AD56-4910-9071-BF8D66D9C695}">
      <dgm:prSet/>
      <dgm:spPr/>
      <dgm:t>
        <a:bodyPr/>
        <a:lstStyle/>
        <a:p>
          <a:pPr>
            <a:lnSpc>
              <a:spcPct val="100000"/>
            </a:lnSpc>
          </a:pPr>
          <a:r>
            <a:rPr lang="en-US"/>
            <a:t>The porter’s five forces. </a:t>
          </a:r>
        </a:p>
      </dgm:t>
    </dgm:pt>
    <dgm:pt modelId="{75F9F915-527B-466B-8D48-6C8BA790EDCC}" type="parTrans" cxnId="{AD0F42F4-60FD-4C05-B27B-BCB453A550F7}">
      <dgm:prSet/>
      <dgm:spPr/>
      <dgm:t>
        <a:bodyPr/>
        <a:lstStyle/>
        <a:p>
          <a:endParaRPr lang="en-US"/>
        </a:p>
      </dgm:t>
    </dgm:pt>
    <dgm:pt modelId="{9FEE893C-7953-47C7-92A5-1B78EBD528DF}" type="sibTrans" cxnId="{AD0F42F4-60FD-4C05-B27B-BCB453A550F7}">
      <dgm:prSet/>
      <dgm:spPr/>
      <dgm:t>
        <a:bodyPr/>
        <a:lstStyle/>
        <a:p>
          <a:endParaRPr lang="en-US"/>
        </a:p>
      </dgm:t>
    </dgm:pt>
    <dgm:pt modelId="{FEA013D9-6A31-4544-98E4-936EBBC6BC52}" type="pres">
      <dgm:prSet presAssocID="{BDDB86B9-7D6D-430E-9051-A1CAD4EA939F}" presName="root" presStyleCnt="0">
        <dgm:presLayoutVars>
          <dgm:dir/>
          <dgm:resizeHandles val="exact"/>
        </dgm:presLayoutVars>
      </dgm:prSet>
      <dgm:spPr/>
    </dgm:pt>
    <dgm:pt modelId="{5FEB387A-972B-449A-B0B8-7B3DE8CB7F1C}" type="pres">
      <dgm:prSet presAssocID="{5CA943AB-C001-4667-A740-255927170FAF}" presName="compNode" presStyleCnt="0"/>
      <dgm:spPr/>
    </dgm:pt>
    <dgm:pt modelId="{30327155-EBEC-4B83-B5A8-34A13911B118}" type="pres">
      <dgm:prSet presAssocID="{5CA943AB-C001-4667-A740-255927170FAF}" presName="bgRect" presStyleLbl="bgShp" presStyleIdx="0" presStyleCnt="5"/>
      <dgm:spPr/>
    </dgm:pt>
    <dgm:pt modelId="{CEE073AF-45E6-41EA-8973-EA36D751949C}" type="pres">
      <dgm:prSet presAssocID="{5CA943AB-C001-4667-A740-255927170FA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45A0A78-4AF4-46C2-8EBE-91FA6C58E909}" type="pres">
      <dgm:prSet presAssocID="{5CA943AB-C001-4667-A740-255927170FAF}" presName="spaceRect" presStyleCnt="0"/>
      <dgm:spPr/>
    </dgm:pt>
    <dgm:pt modelId="{BFBB2A94-B068-4465-8335-BB5F23826F0E}" type="pres">
      <dgm:prSet presAssocID="{5CA943AB-C001-4667-A740-255927170FAF}" presName="parTx" presStyleLbl="revTx" presStyleIdx="0" presStyleCnt="5">
        <dgm:presLayoutVars>
          <dgm:chMax val="0"/>
          <dgm:chPref val="0"/>
        </dgm:presLayoutVars>
      </dgm:prSet>
      <dgm:spPr/>
    </dgm:pt>
    <dgm:pt modelId="{32E0978B-4157-4E14-B723-0B66EC880669}" type="pres">
      <dgm:prSet presAssocID="{7CACF91F-102A-4B2C-903D-EC0DA96BAD34}" presName="sibTrans" presStyleCnt="0"/>
      <dgm:spPr/>
    </dgm:pt>
    <dgm:pt modelId="{F2027E5D-1246-478B-8090-78380399D9EE}" type="pres">
      <dgm:prSet presAssocID="{C7036647-BF2B-408D-93A8-E66CC4DE6096}" presName="compNode" presStyleCnt="0"/>
      <dgm:spPr/>
    </dgm:pt>
    <dgm:pt modelId="{F180A47F-F16F-4743-9B66-FF2C020466CE}" type="pres">
      <dgm:prSet presAssocID="{C7036647-BF2B-408D-93A8-E66CC4DE6096}" presName="bgRect" presStyleLbl="bgShp" presStyleIdx="1" presStyleCnt="5"/>
      <dgm:spPr/>
    </dgm:pt>
    <dgm:pt modelId="{899D612D-7131-42A5-AC5A-13A10B684242}" type="pres">
      <dgm:prSet presAssocID="{C7036647-BF2B-408D-93A8-E66CC4DE60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E4FE9262-3317-4D51-95E6-764C1947D9C8}" type="pres">
      <dgm:prSet presAssocID="{C7036647-BF2B-408D-93A8-E66CC4DE6096}" presName="spaceRect" presStyleCnt="0"/>
      <dgm:spPr/>
    </dgm:pt>
    <dgm:pt modelId="{15DEE9FC-0FA9-4FF4-8748-4724D1D31703}" type="pres">
      <dgm:prSet presAssocID="{C7036647-BF2B-408D-93A8-E66CC4DE6096}" presName="parTx" presStyleLbl="revTx" presStyleIdx="1" presStyleCnt="5">
        <dgm:presLayoutVars>
          <dgm:chMax val="0"/>
          <dgm:chPref val="0"/>
        </dgm:presLayoutVars>
      </dgm:prSet>
      <dgm:spPr/>
    </dgm:pt>
    <dgm:pt modelId="{DEEC8ED5-A973-4447-9FC3-B2E2508D4A09}" type="pres">
      <dgm:prSet presAssocID="{1FF65306-5239-4791-A4B6-163CA9F75C5B}" presName="sibTrans" presStyleCnt="0"/>
      <dgm:spPr/>
    </dgm:pt>
    <dgm:pt modelId="{2974327C-8743-4A10-BD36-4C9ABD3B9210}" type="pres">
      <dgm:prSet presAssocID="{694EC7D1-AE9C-45E8-A6A8-2F4B45203689}" presName="compNode" presStyleCnt="0"/>
      <dgm:spPr/>
    </dgm:pt>
    <dgm:pt modelId="{9A3E705F-0697-4ADD-A6AC-124E690FB962}" type="pres">
      <dgm:prSet presAssocID="{694EC7D1-AE9C-45E8-A6A8-2F4B45203689}" presName="bgRect" presStyleLbl="bgShp" presStyleIdx="2" presStyleCnt="5"/>
      <dgm:spPr/>
    </dgm:pt>
    <dgm:pt modelId="{A44A2CE6-BC19-42E2-980B-16749B7EA29A}" type="pres">
      <dgm:prSet presAssocID="{694EC7D1-AE9C-45E8-A6A8-2F4B4520368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arth Globe Americas"/>
        </a:ext>
      </dgm:extLst>
    </dgm:pt>
    <dgm:pt modelId="{93950225-7415-467A-86C5-02A79CB11545}" type="pres">
      <dgm:prSet presAssocID="{694EC7D1-AE9C-45E8-A6A8-2F4B45203689}" presName="spaceRect" presStyleCnt="0"/>
      <dgm:spPr/>
    </dgm:pt>
    <dgm:pt modelId="{A9910F09-5E26-482F-885D-F45DDCC98271}" type="pres">
      <dgm:prSet presAssocID="{694EC7D1-AE9C-45E8-A6A8-2F4B45203689}" presName="parTx" presStyleLbl="revTx" presStyleIdx="2" presStyleCnt="5">
        <dgm:presLayoutVars>
          <dgm:chMax val="0"/>
          <dgm:chPref val="0"/>
        </dgm:presLayoutVars>
      </dgm:prSet>
      <dgm:spPr/>
    </dgm:pt>
    <dgm:pt modelId="{5C021C04-A36E-4A57-B773-BD23C3F4C162}" type="pres">
      <dgm:prSet presAssocID="{F753547C-54A4-401E-A36D-6AACA687C184}" presName="sibTrans" presStyleCnt="0"/>
      <dgm:spPr/>
    </dgm:pt>
    <dgm:pt modelId="{609DB9A9-9441-4134-86D1-EAE16E5B78D1}" type="pres">
      <dgm:prSet presAssocID="{AF0EB732-FA49-4CF6-9C9A-2CED91680A23}" presName="compNode" presStyleCnt="0"/>
      <dgm:spPr/>
    </dgm:pt>
    <dgm:pt modelId="{E498EDC0-E59B-42A5-A809-1004A35E5211}" type="pres">
      <dgm:prSet presAssocID="{AF0EB732-FA49-4CF6-9C9A-2CED91680A23}" presName="bgRect" presStyleLbl="bgShp" presStyleIdx="3" presStyleCnt="5"/>
      <dgm:spPr/>
    </dgm:pt>
    <dgm:pt modelId="{DA47E549-C2CC-428D-9518-07CF42183DDA}" type="pres">
      <dgm:prSet presAssocID="{AF0EB732-FA49-4CF6-9C9A-2CED91680A2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vertising"/>
        </a:ext>
      </dgm:extLst>
    </dgm:pt>
    <dgm:pt modelId="{96E9D5CD-E26F-4305-8AC8-9476FDBD1D65}" type="pres">
      <dgm:prSet presAssocID="{AF0EB732-FA49-4CF6-9C9A-2CED91680A23}" presName="spaceRect" presStyleCnt="0"/>
      <dgm:spPr/>
    </dgm:pt>
    <dgm:pt modelId="{BBBAFB28-D6BF-471C-93E3-79E4A3F7F57C}" type="pres">
      <dgm:prSet presAssocID="{AF0EB732-FA49-4CF6-9C9A-2CED91680A23}" presName="parTx" presStyleLbl="revTx" presStyleIdx="3" presStyleCnt="5">
        <dgm:presLayoutVars>
          <dgm:chMax val="0"/>
          <dgm:chPref val="0"/>
        </dgm:presLayoutVars>
      </dgm:prSet>
      <dgm:spPr/>
    </dgm:pt>
    <dgm:pt modelId="{1F333755-CF2C-489C-8281-0B4E20D2422C}" type="pres">
      <dgm:prSet presAssocID="{12BC4201-B7C4-4C72-B4B6-3E030517B0FE}" presName="sibTrans" presStyleCnt="0"/>
      <dgm:spPr/>
    </dgm:pt>
    <dgm:pt modelId="{D968521C-9E6F-4D14-8BB8-E246452CA19B}" type="pres">
      <dgm:prSet presAssocID="{098C4773-AD56-4910-9071-BF8D66D9C695}" presName="compNode" presStyleCnt="0"/>
      <dgm:spPr/>
    </dgm:pt>
    <dgm:pt modelId="{77FB474C-767D-4FA7-B831-85245D5BAC7E}" type="pres">
      <dgm:prSet presAssocID="{098C4773-AD56-4910-9071-BF8D66D9C695}" presName="bgRect" presStyleLbl="bgShp" presStyleIdx="4" presStyleCnt="5"/>
      <dgm:spPr/>
    </dgm:pt>
    <dgm:pt modelId="{0B7A5C88-0AE6-4721-A290-A18CF6F577FD}" type="pres">
      <dgm:prSet presAssocID="{098C4773-AD56-4910-9071-BF8D66D9C69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ightbulb"/>
        </a:ext>
      </dgm:extLst>
    </dgm:pt>
    <dgm:pt modelId="{F7A2C030-BC43-440F-B582-B0AF4990B0D2}" type="pres">
      <dgm:prSet presAssocID="{098C4773-AD56-4910-9071-BF8D66D9C695}" presName="spaceRect" presStyleCnt="0"/>
      <dgm:spPr/>
    </dgm:pt>
    <dgm:pt modelId="{DE62AE56-F946-4483-8D6B-7961638EF8E7}" type="pres">
      <dgm:prSet presAssocID="{098C4773-AD56-4910-9071-BF8D66D9C695}" presName="parTx" presStyleLbl="revTx" presStyleIdx="4" presStyleCnt="5">
        <dgm:presLayoutVars>
          <dgm:chMax val="0"/>
          <dgm:chPref val="0"/>
        </dgm:presLayoutVars>
      </dgm:prSet>
      <dgm:spPr/>
    </dgm:pt>
  </dgm:ptLst>
  <dgm:cxnLst>
    <dgm:cxn modelId="{9C164413-8E58-4FFA-B3A2-84DE59FD7895}" srcId="{BDDB86B9-7D6D-430E-9051-A1CAD4EA939F}" destId="{C7036647-BF2B-408D-93A8-E66CC4DE6096}" srcOrd="1" destOrd="0" parTransId="{252D451E-35B1-424C-B8AA-13E21AA08222}" sibTransId="{1FF65306-5239-4791-A4B6-163CA9F75C5B}"/>
    <dgm:cxn modelId="{5C4C833A-E737-4D69-8780-8B9DA3F95709}" type="presOf" srcId="{5CA943AB-C001-4667-A740-255927170FAF}" destId="{BFBB2A94-B068-4465-8335-BB5F23826F0E}" srcOrd="0" destOrd="0" presId="urn:microsoft.com/office/officeart/2018/2/layout/IconVerticalSolidList"/>
    <dgm:cxn modelId="{7821EC3D-01C4-45CB-B451-2CE2AF7F2C89}" srcId="{BDDB86B9-7D6D-430E-9051-A1CAD4EA939F}" destId="{694EC7D1-AE9C-45E8-A6A8-2F4B45203689}" srcOrd="2" destOrd="0" parTransId="{98390B1B-6B42-4B2F-92A3-CA3A14257D08}" sibTransId="{F753547C-54A4-401E-A36D-6AACA687C184}"/>
    <dgm:cxn modelId="{17C3D35F-1E5E-42CB-8073-F07D3D2096B4}" type="presOf" srcId="{098C4773-AD56-4910-9071-BF8D66D9C695}" destId="{DE62AE56-F946-4483-8D6B-7961638EF8E7}" srcOrd="0" destOrd="0" presId="urn:microsoft.com/office/officeart/2018/2/layout/IconVerticalSolidList"/>
    <dgm:cxn modelId="{4916804A-CA44-49BC-A0B8-612812AE4B84}" type="presOf" srcId="{694EC7D1-AE9C-45E8-A6A8-2F4B45203689}" destId="{A9910F09-5E26-482F-885D-F45DDCC98271}" srcOrd="0" destOrd="0" presId="urn:microsoft.com/office/officeart/2018/2/layout/IconVerticalSolidList"/>
    <dgm:cxn modelId="{A395B44D-1D62-463E-A2D1-D8F8C99400C2}" type="presOf" srcId="{BDDB86B9-7D6D-430E-9051-A1CAD4EA939F}" destId="{FEA013D9-6A31-4544-98E4-936EBBC6BC52}" srcOrd="0" destOrd="0" presId="urn:microsoft.com/office/officeart/2018/2/layout/IconVerticalSolidList"/>
    <dgm:cxn modelId="{DA942A71-E09F-42C9-851F-3C84422A4D0C}" srcId="{BDDB86B9-7D6D-430E-9051-A1CAD4EA939F}" destId="{5CA943AB-C001-4667-A740-255927170FAF}" srcOrd="0" destOrd="0" parTransId="{C40B4F55-296F-444C-8879-FE58416ACF51}" sibTransId="{7CACF91F-102A-4B2C-903D-EC0DA96BAD34}"/>
    <dgm:cxn modelId="{0DB9E7A4-84E1-4294-91C9-691E83A0F81C}" type="presOf" srcId="{C7036647-BF2B-408D-93A8-E66CC4DE6096}" destId="{15DEE9FC-0FA9-4FF4-8748-4724D1D31703}" srcOrd="0" destOrd="0" presId="urn:microsoft.com/office/officeart/2018/2/layout/IconVerticalSolidList"/>
    <dgm:cxn modelId="{FB6B36F1-A708-46CE-BC12-3127035029F2}" srcId="{BDDB86B9-7D6D-430E-9051-A1CAD4EA939F}" destId="{AF0EB732-FA49-4CF6-9C9A-2CED91680A23}" srcOrd="3" destOrd="0" parTransId="{6BD85F48-29D8-41F3-A1DE-235162D17BEE}" sibTransId="{12BC4201-B7C4-4C72-B4B6-3E030517B0FE}"/>
    <dgm:cxn modelId="{AD0F42F4-60FD-4C05-B27B-BCB453A550F7}" srcId="{BDDB86B9-7D6D-430E-9051-A1CAD4EA939F}" destId="{098C4773-AD56-4910-9071-BF8D66D9C695}" srcOrd="4" destOrd="0" parTransId="{75F9F915-527B-466B-8D48-6C8BA790EDCC}" sibTransId="{9FEE893C-7953-47C7-92A5-1B78EBD528DF}"/>
    <dgm:cxn modelId="{8E0948FF-D70F-47B9-B831-1357B59FC109}" type="presOf" srcId="{AF0EB732-FA49-4CF6-9C9A-2CED91680A23}" destId="{BBBAFB28-D6BF-471C-93E3-79E4A3F7F57C}" srcOrd="0" destOrd="0" presId="urn:microsoft.com/office/officeart/2018/2/layout/IconVerticalSolidList"/>
    <dgm:cxn modelId="{59FE1D9B-96A8-4B0C-9480-3B7F78058CF5}" type="presParOf" srcId="{FEA013D9-6A31-4544-98E4-936EBBC6BC52}" destId="{5FEB387A-972B-449A-B0B8-7B3DE8CB7F1C}" srcOrd="0" destOrd="0" presId="urn:microsoft.com/office/officeart/2018/2/layout/IconVerticalSolidList"/>
    <dgm:cxn modelId="{CB4C14A3-49C8-449E-83C5-AD009FF49855}" type="presParOf" srcId="{5FEB387A-972B-449A-B0B8-7B3DE8CB7F1C}" destId="{30327155-EBEC-4B83-B5A8-34A13911B118}" srcOrd="0" destOrd="0" presId="urn:microsoft.com/office/officeart/2018/2/layout/IconVerticalSolidList"/>
    <dgm:cxn modelId="{6E8953E1-EAB2-4EBD-B095-11971F8D79E6}" type="presParOf" srcId="{5FEB387A-972B-449A-B0B8-7B3DE8CB7F1C}" destId="{CEE073AF-45E6-41EA-8973-EA36D751949C}" srcOrd="1" destOrd="0" presId="urn:microsoft.com/office/officeart/2018/2/layout/IconVerticalSolidList"/>
    <dgm:cxn modelId="{91B53FBC-E1AF-4A84-BA5B-766300858621}" type="presParOf" srcId="{5FEB387A-972B-449A-B0B8-7B3DE8CB7F1C}" destId="{145A0A78-4AF4-46C2-8EBE-91FA6C58E909}" srcOrd="2" destOrd="0" presId="urn:microsoft.com/office/officeart/2018/2/layout/IconVerticalSolidList"/>
    <dgm:cxn modelId="{04E99C78-A601-4878-AAA3-9AECA7497134}" type="presParOf" srcId="{5FEB387A-972B-449A-B0B8-7B3DE8CB7F1C}" destId="{BFBB2A94-B068-4465-8335-BB5F23826F0E}" srcOrd="3" destOrd="0" presId="urn:microsoft.com/office/officeart/2018/2/layout/IconVerticalSolidList"/>
    <dgm:cxn modelId="{AFB0CFE1-8BF4-40F2-B91A-32365691E1E5}" type="presParOf" srcId="{FEA013D9-6A31-4544-98E4-936EBBC6BC52}" destId="{32E0978B-4157-4E14-B723-0B66EC880669}" srcOrd="1" destOrd="0" presId="urn:microsoft.com/office/officeart/2018/2/layout/IconVerticalSolidList"/>
    <dgm:cxn modelId="{D716C9E1-7F3A-40D6-86CE-6DE7AD5631EC}" type="presParOf" srcId="{FEA013D9-6A31-4544-98E4-936EBBC6BC52}" destId="{F2027E5D-1246-478B-8090-78380399D9EE}" srcOrd="2" destOrd="0" presId="urn:microsoft.com/office/officeart/2018/2/layout/IconVerticalSolidList"/>
    <dgm:cxn modelId="{AB4D53C4-8922-4650-8640-102141F5A2B1}" type="presParOf" srcId="{F2027E5D-1246-478B-8090-78380399D9EE}" destId="{F180A47F-F16F-4743-9B66-FF2C020466CE}" srcOrd="0" destOrd="0" presId="urn:microsoft.com/office/officeart/2018/2/layout/IconVerticalSolidList"/>
    <dgm:cxn modelId="{3006E1B5-85A4-4E27-B40D-D60BBD8932A1}" type="presParOf" srcId="{F2027E5D-1246-478B-8090-78380399D9EE}" destId="{899D612D-7131-42A5-AC5A-13A10B684242}" srcOrd="1" destOrd="0" presId="urn:microsoft.com/office/officeart/2018/2/layout/IconVerticalSolidList"/>
    <dgm:cxn modelId="{566B3764-EC8A-49AF-B3FC-926161B24B7A}" type="presParOf" srcId="{F2027E5D-1246-478B-8090-78380399D9EE}" destId="{E4FE9262-3317-4D51-95E6-764C1947D9C8}" srcOrd="2" destOrd="0" presId="urn:microsoft.com/office/officeart/2018/2/layout/IconVerticalSolidList"/>
    <dgm:cxn modelId="{2A24DF72-9E84-4405-9D8B-9B8823BC3089}" type="presParOf" srcId="{F2027E5D-1246-478B-8090-78380399D9EE}" destId="{15DEE9FC-0FA9-4FF4-8748-4724D1D31703}" srcOrd="3" destOrd="0" presId="urn:microsoft.com/office/officeart/2018/2/layout/IconVerticalSolidList"/>
    <dgm:cxn modelId="{51C89E8C-70E6-43AD-A23D-475C837A5C9D}" type="presParOf" srcId="{FEA013D9-6A31-4544-98E4-936EBBC6BC52}" destId="{DEEC8ED5-A973-4447-9FC3-B2E2508D4A09}" srcOrd="3" destOrd="0" presId="urn:microsoft.com/office/officeart/2018/2/layout/IconVerticalSolidList"/>
    <dgm:cxn modelId="{4C70F292-D738-4395-BEE4-95B3FA17AE36}" type="presParOf" srcId="{FEA013D9-6A31-4544-98E4-936EBBC6BC52}" destId="{2974327C-8743-4A10-BD36-4C9ABD3B9210}" srcOrd="4" destOrd="0" presId="urn:microsoft.com/office/officeart/2018/2/layout/IconVerticalSolidList"/>
    <dgm:cxn modelId="{D4C45FFE-C7C2-4098-80BE-1D4A7698572E}" type="presParOf" srcId="{2974327C-8743-4A10-BD36-4C9ABD3B9210}" destId="{9A3E705F-0697-4ADD-A6AC-124E690FB962}" srcOrd="0" destOrd="0" presId="urn:microsoft.com/office/officeart/2018/2/layout/IconVerticalSolidList"/>
    <dgm:cxn modelId="{296B6FAE-122E-4773-87E2-7E8428338A32}" type="presParOf" srcId="{2974327C-8743-4A10-BD36-4C9ABD3B9210}" destId="{A44A2CE6-BC19-42E2-980B-16749B7EA29A}" srcOrd="1" destOrd="0" presId="urn:microsoft.com/office/officeart/2018/2/layout/IconVerticalSolidList"/>
    <dgm:cxn modelId="{140A9358-A57D-4D99-9F23-778029DEF970}" type="presParOf" srcId="{2974327C-8743-4A10-BD36-4C9ABD3B9210}" destId="{93950225-7415-467A-86C5-02A79CB11545}" srcOrd="2" destOrd="0" presId="urn:microsoft.com/office/officeart/2018/2/layout/IconVerticalSolidList"/>
    <dgm:cxn modelId="{71CF0A03-8A3C-43BD-90AF-263C0526ACEF}" type="presParOf" srcId="{2974327C-8743-4A10-BD36-4C9ABD3B9210}" destId="{A9910F09-5E26-482F-885D-F45DDCC98271}" srcOrd="3" destOrd="0" presId="urn:microsoft.com/office/officeart/2018/2/layout/IconVerticalSolidList"/>
    <dgm:cxn modelId="{E3A1081E-1366-4A3C-94CB-13AAB82BD1E2}" type="presParOf" srcId="{FEA013D9-6A31-4544-98E4-936EBBC6BC52}" destId="{5C021C04-A36E-4A57-B773-BD23C3F4C162}" srcOrd="5" destOrd="0" presId="urn:microsoft.com/office/officeart/2018/2/layout/IconVerticalSolidList"/>
    <dgm:cxn modelId="{F51895E1-1063-4010-98A7-CC0A3E65E03D}" type="presParOf" srcId="{FEA013D9-6A31-4544-98E4-936EBBC6BC52}" destId="{609DB9A9-9441-4134-86D1-EAE16E5B78D1}" srcOrd="6" destOrd="0" presId="urn:microsoft.com/office/officeart/2018/2/layout/IconVerticalSolidList"/>
    <dgm:cxn modelId="{BDB9F16F-2B76-4BFA-AEE3-8E314F8604C1}" type="presParOf" srcId="{609DB9A9-9441-4134-86D1-EAE16E5B78D1}" destId="{E498EDC0-E59B-42A5-A809-1004A35E5211}" srcOrd="0" destOrd="0" presId="urn:microsoft.com/office/officeart/2018/2/layout/IconVerticalSolidList"/>
    <dgm:cxn modelId="{5CFFE157-B9FF-4CA9-8ACE-E31520A42AB3}" type="presParOf" srcId="{609DB9A9-9441-4134-86D1-EAE16E5B78D1}" destId="{DA47E549-C2CC-428D-9518-07CF42183DDA}" srcOrd="1" destOrd="0" presId="urn:microsoft.com/office/officeart/2018/2/layout/IconVerticalSolidList"/>
    <dgm:cxn modelId="{B66011B0-DB12-4A0C-BFE2-72D5C75D2104}" type="presParOf" srcId="{609DB9A9-9441-4134-86D1-EAE16E5B78D1}" destId="{96E9D5CD-E26F-4305-8AC8-9476FDBD1D65}" srcOrd="2" destOrd="0" presId="urn:microsoft.com/office/officeart/2018/2/layout/IconVerticalSolidList"/>
    <dgm:cxn modelId="{BA932244-D3B9-46E4-8A45-DFB3A01E32EA}" type="presParOf" srcId="{609DB9A9-9441-4134-86D1-EAE16E5B78D1}" destId="{BBBAFB28-D6BF-471C-93E3-79E4A3F7F57C}" srcOrd="3" destOrd="0" presId="urn:microsoft.com/office/officeart/2018/2/layout/IconVerticalSolidList"/>
    <dgm:cxn modelId="{D16E8EFD-EBF1-426A-ABDA-B4F53896EFDB}" type="presParOf" srcId="{FEA013D9-6A31-4544-98E4-936EBBC6BC52}" destId="{1F333755-CF2C-489C-8281-0B4E20D2422C}" srcOrd="7" destOrd="0" presId="urn:microsoft.com/office/officeart/2018/2/layout/IconVerticalSolidList"/>
    <dgm:cxn modelId="{32F19FCB-3F5D-4BAA-BF90-89B000037379}" type="presParOf" srcId="{FEA013D9-6A31-4544-98E4-936EBBC6BC52}" destId="{D968521C-9E6F-4D14-8BB8-E246452CA19B}" srcOrd="8" destOrd="0" presId="urn:microsoft.com/office/officeart/2018/2/layout/IconVerticalSolidList"/>
    <dgm:cxn modelId="{C45AC98E-573D-4953-BCC4-C95CA41004E6}" type="presParOf" srcId="{D968521C-9E6F-4D14-8BB8-E246452CA19B}" destId="{77FB474C-767D-4FA7-B831-85245D5BAC7E}" srcOrd="0" destOrd="0" presId="urn:microsoft.com/office/officeart/2018/2/layout/IconVerticalSolidList"/>
    <dgm:cxn modelId="{DE6B1368-38A5-4DCC-8A64-32F37B598BBD}" type="presParOf" srcId="{D968521C-9E6F-4D14-8BB8-E246452CA19B}" destId="{0B7A5C88-0AE6-4721-A290-A18CF6F577FD}" srcOrd="1" destOrd="0" presId="urn:microsoft.com/office/officeart/2018/2/layout/IconVerticalSolidList"/>
    <dgm:cxn modelId="{148EDE87-9CF7-412D-8C0C-79FF943001E7}" type="presParOf" srcId="{D968521C-9E6F-4D14-8BB8-E246452CA19B}" destId="{F7A2C030-BC43-440F-B582-B0AF4990B0D2}" srcOrd="2" destOrd="0" presId="urn:microsoft.com/office/officeart/2018/2/layout/IconVerticalSolidList"/>
    <dgm:cxn modelId="{538D32DC-9AE8-43E2-B6E5-6D4C82085DC4}" type="presParOf" srcId="{D968521C-9E6F-4D14-8BB8-E246452CA19B}" destId="{DE62AE56-F946-4483-8D6B-7961638EF8E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547E69-E8E5-41E9-BC42-234B7946A669}" type="doc">
      <dgm:prSet loTypeId="urn:microsoft.com/office/officeart/2018/5/layout/IconCircleLabelList" loCatId="icon" qsTypeId="urn:microsoft.com/office/officeart/2005/8/quickstyle/simple1" qsCatId="simple" csTypeId="urn:microsoft.com/office/officeart/2018/5/colors/Iconchunking_neutralicon_accent0_3" csCatId="mainScheme" phldr="1"/>
      <dgm:spPr/>
      <dgm:t>
        <a:bodyPr/>
        <a:lstStyle/>
        <a:p>
          <a:endParaRPr lang="en-US"/>
        </a:p>
      </dgm:t>
    </dgm:pt>
    <dgm:pt modelId="{FBC3A550-9E35-4DA1-99EA-CB7A977F3824}">
      <dgm:prSet/>
      <dgm:spPr/>
      <dgm:t>
        <a:bodyPr/>
        <a:lstStyle/>
        <a:p>
          <a:pPr>
            <a:defRPr cap="all"/>
          </a:pPr>
          <a:r>
            <a:rPr lang="en-US"/>
            <a:t>MVP</a:t>
          </a:r>
        </a:p>
      </dgm:t>
    </dgm:pt>
    <dgm:pt modelId="{E4AAEEEB-CAD0-4CD7-B34A-D5E99AE37C03}" type="parTrans" cxnId="{8DB084FA-06CC-4EB6-B2B8-582E099AC173}">
      <dgm:prSet/>
      <dgm:spPr/>
      <dgm:t>
        <a:bodyPr/>
        <a:lstStyle/>
        <a:p>
          <a:endParaRPr lang="en-US"/>
        </a:p>
      </dgm:t>
    </dgm:pt>
    <dgm:pt modelId="{21D2E434-46F0-42AC-8738-0063C1750AB2}" type="sibTrans" cxnId="{8DB084FA-06CC-4EB6-B2B8-582E099AC173}">
      <dgm:prSet/>
      <dgm:spPr/>
      <dgm:t>
        <a:bodyPr/>
        <a:lstStyle/>
        <a:p>
          <a:endParaRPr lang="en-US"/>
        </a:p>
      </dgm:t>
    </dgm:pt>
    <dgm:pt modelId="{B98CC5FE-B2C0-4BA4-A69D-3BF96D25AA24}">
      <dgm:prSet/>
      <dgm:spPr/>
      <dgm:t>
        <a:bodyPr/>
        <a:lstStyle/>
        <a:p>
          <a:pPr>
            <a:defRPr cap="all"/>
          </a:pPr>
          <a:r>
            <a:rPr lang="en-US"/>
            <a:t>Prototype </a:t>
          </a:r>
        </a:p>
      </dgm:t>
    </dgm:pt>
    <dgm:pt modelId="{13BBAB4E-0E5F-4DEB-B066-EBB22EE5DD12}" type="parTrans" cxnId="{D79A47A1-67AD-4F56-A232-A48216D8C3A9}">
      <dgm:prSet/>
      <dgm:spPr/>
      <dgm:t>
        <a:bodyPr/>
        <a:lstStyle/>
        <a:p>
          <a:endParaRPr lang="en-US"/>
        </a:p>
      </dgm:t>
    </dgm:pt>
    <dgm:pt modelId="{42C02F23-B54F-42A2-B134-3E500A270CB1}" type="sibTrans" cxnId="{D79A47A1-67AD-4F56-A232-A48216D8C3A9}">
      <dgm:prSet/>
      <dgm:spPr/>
      <dgm:t>
        <a:bodyPr/>
        <a:lstStyle/>
        <a:p>
          <a:endParaRPr lang="en-US"/>
        </a:p>
      </dgm:t>
    </dgm:pt>
    <dgm:pt modelId="{3403AD53-512D-4DAC-B46B-5F912B4A5C09}">
      <dgm:prSet/>
      <dgm:spPr/>
      <dgm:t>
        <a:bodyPr/>
        <a:lstStyle/>
        <a:p>
          <a:pPr>
            <a:defRPr cap="all"/>
          </a:pPr>
          <a:r>
            <a:rPr lang="en-US"/>
            <a:t>Video Demo </a:t>
          </a:r>
        </a:p>
      </dgm:t>
    </dgm:pt>
    <dgm:pt modelId="{642FB250-CBB6-47DB-B72D-7064BA7B2917}" type="parTrans" cxnId="{3D80AEE4-70C9-4E08-A361-D57FB437C070}">
      <dgm:prSet/>
      <dgm:spPr/>
      <dgm:t>
        <a:bodyPr/>
        <a:lstStyle/>
        <a:p>
          <a:endParaRPr lang="en-US"/>
        </a:p>
      </dgm:t>
    </dgm:pt>
    <dgm:pt modelId="{3C2E019A-F97D-4C86-A3B5-9FC5AFBB652C}" type="sibTrans" cxnId="{3D80AEE4-70C9-4E08-A361-D57FB437C070}">
      <dgm:prSet/>
      <dgm:spPr/>
      <dgm:t>
        <a:bodyPr/>
        <a:lstStyle/>
        <a:p>
          <a:endParaRPr lang="en-US"/>
        </a:p>
      </dgm:t>
    </dgm:pt>
    <dgm:pt modelId="{BC289F31-BFC8-4A13-A299-9705D9311DA8}" type="pres">
      <dgm:prSet presAssocID="{81547E69-E8E5-41E9-BC42-234B7946A669}" presName="root" presStyleCnt="0">
        <dgm:presLayoutVars>
          <dgm:dir/>
          <dgm:resizeHandles val="exact"/>
        </dgm:presLayoutVars>
      </dgm:prSet>
      <dgm:spPr/>
    </dgm:pt>
    <dgm:pt modelId="{5AC30466-9C32-4D57-809B-794319FA1766}" type="pres">
      <dgm:prSet presAssocID="{FBC3A550-9E35-4DA1-99EA-CB7A977F3824}" presName="compNode" presStyleCnt="0"/>
      <dgm:spPr/>
    </dgm:pt>
    <dgm:pt modelId="{811ED10F-293F-4A7B-B20D-8038D9DCD092}" type="pres">
      <dgm:prSet presAssocID="{FBC3A550-9E35-4DA1-99EA-CB7A977F3824}" presName="iconBgRect" presStyleLbl="bgShp" presStyleIdx="0" presStyleCnt="3"/>
      <dgm:spPr/>
    </dgm:pt>
    <dgm:pt modelId="{88AC93D0-F8BF-470E-A6C9-01C55EFBD200}" type="pres">
      <dgm:prSet presAssocID="{FBC3A550-9E35-4DA1-99EA-CB7A977F382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0E862CEF-12D1-4CE9-AEE5-4789416A0A0A}" type="pres">
      <dgm:prSet presAssocID="{FBC3A550-9E35-4DA1-99EA-CB7A977F3824}" presName="spaceRect" presStyleCnt="0"/>
      <dgm:spPr/>
    </dgm:pt>
    <dgm:pt modelId="{16F927F4-1021-4801-B298-2BD4E9546CB9}" type="pres">
      <dgm:prSet presAssocID="{FBC3A550-9E35-4DA1-99EA-CB7A977F3824}" presName="textRect" presStyleLbl="revTx" presStyleIdx="0" presStyleCnt="3">
        <dgm:presLayoutVars>
          <dgm:chMax val="1"/>
          <dgm:chPref val="1"/>
        </dgm:presLayoutVars>
      </dgm:prSet>
      <dgm:spPr/>
    </dgm:pt>
    <dgm:pt modelId="{AEB8956B-4ABC-4E53-8117-068833A1164F}" type="pres">
      <dgm:prSet presAssocID="{21D2E434-46F0-42AC-8738-0063C1750AB2}" presName="sibTrans" presStyleCnt="0"/>
      <dgm:spPr/>
    </dgm:pt>
    <dgm:pt modelId="{A8E08135-4E19-456C-BA87-EDB1A23B23F4}" type="pres">
      <dgm:prSet presAssocID="{B98CC5FE-B2C0-4BA4-A69D-3BF96D25AA24}" presName="compNode" presStyleCnt="0"/>
      <dgm:spPr/>
    </dgm:pt>
    <dgm:pt modelId="{8DA4FFDC-E0A9-4D05-A0EB-4B6FE061E618}" type="pres">
      <dgm:prSet presAssocID="{B98CC5FE-B2C0-4BA4-A69D-3BF96D25AA24}" presName="iconBgRect" presStyleLbl="bgShp" presStyleIdx="1" presStyleCnt="3"/>
      <dgm:spPr/>
    </dgm:pt>
    <dgm:pt modelId="{D3D03909-BFCE-44CB-99E5-08CBE07D0FE1}" type="pres">
      <dgm:prSet presAssocID="{B98CC5FE-B2C0-4BA4-A69D-3BF96D25AA2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18A425B7-B394-4E2F-AF25-4EB23C0A1867}" type="pres">
      <dgm:prSet presAssocID="{B98CC5FE-B2C0-4BA4-A69D-3BF96D25AA24}" presName="spaceRect" presStyleCnt="0"/>
      <dgm:spPr/>
    </dgm:pt>
    <dgm:pt modelId="{51FA9601-53DC-4C18-A8C5-B8F9A9E8F3A7}" type="pres">
      <dgm:prSet presAssocID="{B98CC5FE-B2C0-4BA4-A69D-3BF96D25AA24}" presName="textRect" presStyleLbl="revTx" presStyleIdx="1" presStyleCnt="3">
        <dgm:presLayoutVars>
          <dgm:chMax val="1"/>
          <dgm:chPref val="1"/>
        </dgm:presLayoutVars>
      </dgm:prSet>
      <dgm:spPr/>
    </dgm:pt>
    <dgm:pt modelId="{160C1248-0523-4CE7-80AC-A54A59CB80F6}" type="pres">
      <dgm:prSet presAssocID="{42C02F23-B54F-42A2-B134-3E500A270CB1}" presName="sibTrans" presStyleCnt="0"/>
      <dgm:spPr/>
    </dgm:pt>
    <dgm:pt modelId="{884CD209-71E7-4DF8-899B-830773504154}" type="pres">
      <dgm:prSet presAssocID="{3403AD53-512D-4DAC-B46B-5F912B4A5C09}" presName="compNode" presStyleCnt="0"/>
      <dgm:spPr/>
    </dgm:pt>
    <dgm:pt modelId="{3CFC5808-8525-492D-BE5D-3FAAF7F54AA8}" type="pres">
      <dgm:prSet presAssocID="{3403AD53-512D-4DAC-B46B-5F912B4A5C09}" presName="iconBgRect" presStyleLbl="bgShp" presStyleIdx="2" presStyleCnt="3"/>
      <dgm:spPr/>
    </dgm:pt>
    <dgm:pt modelId="{8D563F40-D681-4488-96D6-331C414F9D81}" type="pres">
      <dgm:prSet presAssocID="{3403AD53-512D-4DAC-B46B-5F912B4A5C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ideo camera"/>
        </a:ext>
      </dgm:extLst>
    </dgm:pt>
    <dgm:pt modelId="{CA1BA578-EFC5-4EE2-B1E8-963E8CA91AB4}" type="pres">
      <dgm:prSet presAssocID="{3403AD53-512D-4DAC-B46B-5F912B4A5C09}" presName="spaceRect" presStyleCnt="0"/>
      <dgm:spPr/>
    </dgm:pt>
    <dgm:pt modelId="{9C42BBDD-7B04-4284-9AFA-FC5BC843D872}" type="pres">
      <dgm:prSet presAssocID="{3403AD53-512D-4DAC-B46B-5F912B4A5C09}" presName="textRect" presStyleLbl="revTx" presStyleIdx="2" presStyleCnt="3">
        <dgm:presLayoutVars>
          <dgm:chMax val="1"/>
          <dgm:chPref val="1"/>
        </dgm:presLayoutVars>
      </dgm:prSet>
      <dgm:spPr/>
    </dgm:pt>
  </dgm:ptLst>
  <dgm:cxnLst>
    <dgm:cxn modelId="{D79A47A1-67AD-4F56-A232-A48216D8C3A9}" srcId="{81547E69-E8E5-41E9-BC42-234B7946A669}" destId="{B98CC5FE-B2C0-4BA4-A69D-3BF96D25AA24}" srcOrd="1" destOrd="0" parTransId="{13BBAB4E-0E5F-4DEB-B066-EBB22EE5DD12}" sibTransId="{42C02F23-B54F-42A2-B134-3E500A270CB1}"/>
    <dgm:cxn modelId="{BD6858BF-61EE-41B7-836B-9844ADF78764}" type="presOf" srcId="{B98CC5FE-B2C0-4BA4-A69D-3BF96D25AA24}" destId="{51FA9601-53DC-4C18-A8C5-B8F9A9E8F3A7}" srcOrd="0" destOrd="0" presId="urn:microsoft.com/office/officeart/2018/5/layout/IconCircleLabelList"/>
    <dgm:cxn modelId="{52A8EBC5-3DF7-47B5-9065-6A8CE228C2F8}" type="presOf" srcId="{FBC3A550-9E35-4DA1-99EA-CB7A977F3824}" destId="{16F927F4-1021-4801-B298-2BD4E9546CB9}" srcOrd="0" destOrd="0" presId="urn:microsoft.com/office/officeart/2018/5/layout/IconCircleLabelList"/>
    <dgm:cxn modelId="{3D80AEE4-70C9-4E08-A361-D57FB437C070}" srcId="{81547E69-E8E5-41E9-BC42-234B7946A669}" destId="{3403AD53-512D-4DAC-B46B-5F912B4A5C09}" srcOrd="2" destOrd="0" parTransId="{642FB250-CBB6-47DB-B72D-7064BA7B2917}" sibTransId="{3C2E019A-F97D-4C86-A3B5-9FC5AFBB652C}"/>
    <dgm:cxn modelId="{6E78A6F5-D14E-4D74-83B1-B91F523A8C09}" type="presOf" srcId="{81547E69-E8E5-41E9-BC42-234B7946A669}" destId="{BC289F31-BFC8-4A13-A299-9705D9311DA8}" srcOrd="0" destOrd="0" presId="urn:microsoft.com/office/officeart/2018/5/layout/IconCircleLabelList"/>
    <dgm:cxn modelId="{8DB084FA-06CC-4EB6-B2B8-582E099AC173}" srcId="{81547E69-E8E5-41E9-BC42-234B7946A669}" destId="{FBC3A550-9E35-4DA1-99EA-CB7A977F3824}" srcOrd="0" destOrd="0" parTransId="{E4AAEEEB-CAD0-4CD7-B34A-D5E99AE37C03}" sibTransId="{21D2E434-46F0-42AC-8738-0063C1750AB2}"/>
    <dgm:cxn modelId="{2B6961FB-2ED8-4ABD-A74E-FFEEDEF3961E}" type="presOf" srcId="{3403AD53-512D-4DAC-B46B-5F912B4A5C09}" destId="{9C42BBDD-7B04-4284-9AFA-FC5BC843D872}" srcOrd="0" destOrd="0" presId="urn:microsoft.com/office/officeart/2018/5/layout/IconCircleLabelList"/>
    <dgm:cxn modelId="{DEA97F65-A266-4739-907E-A3605AEA3F1E}" type="presParOf" srcId="{BC289F31-BFC8-4A13-A299-9705D9311DA8}" destId="{5AC30466-9C32-4D57-809B-794319FA1766}" srcOrd="0" destOrd="0" presId="urn:microsoft.com/office/officeart/2018/5/layout/IconCircleLabelList"/>
    <dgm:cxn modelId="{7764A65D-27CF-4661-BB65-746960489B20}" type="presParOf" srcId="{5AC30466-9C32-4D57-809B-794319FA1766}" destId="{811ED10F-293F-4A7B-B20D-8038D9DCD092}" srcOrd="0" destOrd="0" presId="urn:microsoft.com/office/officeart/2018/5/layout/IconCircleLabelList"/>
    <dgm:cxn modelId="{CCE1F20D-ED4E-4230-B7EC-B558C6D63722}" type="presParOf" srcId="{5AC30466-9C32-4D57-809B-794319FA1766}" destId="{88AC93D0-F8BF-470E-A6C9-01C55EFBD200}" srcOrd="1" destOrd="0" presId="urn:microsoft.com/office/officeart/2018/5/layout/IconCircleLabelList"/>
    <dgm:cxn modelId="{1E80DADA-9BF1-4E66-8DD2-D7199DB85931}" type="presParOf" srcId="{5AC30466-9C32-4D57-809B-794319FA1766}" destId="{0E862CEF-12D1-4CE9-AEE5-4789416A0A0A}" srcOrd="2" destOrd="0" presId="urn:microsoft.com/office/officeart/2018/5/layout/IconCircleLabelList"/>
    <dgm:cxn modelId="{7CD2F001-252D-4AB3-8AC4-41320F18C32B}" type="presParOf" srcId="{5AC30466-9C32-4D57-809B-794319FA1766}" destId="{16F927F4-1021-4801-B298-2BD4E9546CB9}" srcOrd="3" destOrd="0" presId="urn:microsoft.com/office/officeart/2018/5/layout/IconCircleLabelList"/>
    <dgm:cxn modelId="{149E1BC9-9CEA-4AC7-9834-58CFE4C49FDD}" type="presParOf" srcId="{BC289F31-BFC8-4A13-A299-9705D9311DA8}" destId="{AEB8956B-4ABC-4E53-8117-068833A1164F}" srcOrd="1" destOrd="0" presId="urn:microsoft.com/office/officeart/2018/5/layout/IconCircleLabelList"/>
    <dgm:cxn modelId="{4B6B311C-117D-43DD-98F5-7CEB42435817}" type="presParOf" srcId="{BC289F31-BFC8-4A13-A299-9705D9311DA8}" destId="{A8E08135-4E19-456C-BA87-EDB1A23B23F4}" srcOrd="2" destOrd="0" presId="urn:microsoft.com/office/officeart/2018/5/layout/IconCircleLabelList"/>
    <dgm:cxn modelId="{BFD56E4E-2BEC-48B1-B5F7-F01F1A6D8651}" type="presParOf" srcId="{A8E08135-4E19-456C-BA87-EDB1A23B23F4}" destId="{8DA4FFDC-E0A9-4D05-A0EB-4B6FE061E618}" srcOrd="0" destOrd="0" presId="urn:microsoft.com/office/officeart/2018/5/layout/IconCircleLabelList"/>
    <dgm:cxn modelId="{0C4A1064-D621-4D9F-AE6D-F91034981C51}" type="presParOf" srcId="{A8E08135-4E19-456C-BA87-EDB1A23B23F4}" destId="{D3D03909-BFCE-44CB-99E5-08CBE07D0FE1}" srcOrd="1" destOrd="0" presId="urn:microsoft.com/office/officeart/2018/5/layout/IconCircleLabelList"/>
    <dgm:cxn modelId="{C64C0385-862F-44DB-A0B3-A6D93A7FB24E}" type="presParOf" srcId="{A8E08135-4E19-456C-BA87-EDB1A23B23F4}" destId="{18A425B7-B394-4E2F-AF25-4EB23C0A1867}" srcOrd="2" destOrd="0" presId="urn:microsoft.com/office/officeart/2018/5/layout/IconCircleLabelList"/>
    <dgm:cxn modelId="{AF7BD11F-8152-4497-9540-5E6EA4C6145E}" type="presParOf" srcId="{A8E08135-4E19-456C-BA87-EDB1A23B23F4}" destId="{51FA9601-53DC-4C18-A8C5-B8F9A9E8F3A7}" srcOrd="3" destOrd="0" presId="urn:microsoft.com/office/officeart/2018/5/layout/IconCircleLabelList"/>
    <dgm:cxn modelId="{7C2163F7-ECE8-42E4-AE3E-CA38853539D4}" type="presParOf" srcId="{BC289F31-BFC8-4A13-A299-9705D9311DA8}" destId="{160C1248-0523-4CE7-80AC-A54A59CB80F6}" srcOrd="3" destOrd="0" presId="urn:microsoft.com/office/officeart/2018/5/layout/IconCircleLabelList"/>
    <dgm:cxn modelId="{E1D84BAA-797E-45D5-959B-29A9E383A4EA}" type="presParOf" srcId="{BC289F31-BFC8-4A13-A299-9705D9311DA8}" destId="{884CD209-71E7-4DF8-899B-830773504154}" srcOrd="4" destOrd="0" presId="urn:microsoft.com/office/officeart/2018/5/layout/IconCircleLabelList"/>
    <dgm:cxn modelId="{007C2A60-C250-4E1D-A284-DEC39C51E54E}" type="presParOf" srcId="{884CD209-71E7-4DF8-899B-830773504154}" destId="{3CFC5808-8525-492D-BE5D-3FAAF7F54AA8}" srcOrd="0" destOrd="0" presId="urn:microsoft.com/office/officeart/2018/5/layout/IconCircleLabelList"/>
    <dgm:cxn modelId="{D5AF822A-7596-4399-9979-98FB09B1DC9E}" type="presParOf" srcId="{884CD209-71E7-4DF8-899B-830773504154}" destId="{8D563F40-D681-4488-96D6-331C414F9D81}" srcOrd="1" destOrd="0" presId="urn:microsoft.com/office/officeart/2018/5/layout/IconCircleLabelList"/>
    <dgm:cxn modelId="{51FDE5FF-C839-457D-992B-F1E183686A3B}" type="presParOf" srcId="{884CD209-71E7-4DF8-899B-830773504154}" destId="{CA1BA578-EFC5-4EE2-B1E8-963E8CA91AB4}" srcOrd="2" destOrd="0" presId="urn:microsoft.com/office/officeart/2018/5/layout/IconCircleLabelList"/>
    <dgm:cxn modelId="{49818C28-AADD-42B3-81AE-F4AC6516C5BA}" type="presParOf" srcId="{884CD209-71E7-4DF8-899B-830773504154}" destId="{9C42BBDD-7B04-4284-9AFA-FC5BC843D87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5CF85-6D98-472F-BD6D-3AEDA6D25840}">
      <dsp:nvSpPr>
        <dsp:cNvPr id="0" name=""/>
        <dsp:cNvSpPr/>
      </dsp:nvSpPr>
      <dsp:spPr>
        <a:xfrm>
          <a:off x="0" y="115048"/>
          <a:ext cx="7559504" cy="29858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a:t>Social entrepreneurship is the activity of establishing new business ventures to achieve social change.  The business utilises creativity and innovation to bring social, financial, service, educational or other community benefits (Talbot, Tregilgas &amp; Harrison, 2002)</a:t>
          </a:r>
          <a:endParaRPr lang="en-US" sz="2900" kern="1200"/>
        </a:p>
      </dsp:txBody>
      <dsp:txXfrm>
        <a:off x="145757" y="260805"/>
        <a:ext cx="7267990" cy="2694326"/>
      </dsp:txXfrm>
    </dsp:sp>
    <dsp:sp modelId="{F605F03B-F6A9-47BD-8607-C9391D2DB172}">
      <dsp:nvSpPr>
        <dsp:cNvPr id="0" name=""/>
        <dsp:cNvSpPr/>
      </dsp:nvSpPr>
      <dsp:spPr>
        <a:xfrm>
          <a:off x="0" y="3184408"/>
          <a:ext cx="7559504" cy="29858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AU" sz="2900" kern="1200"/>
            <a:t>Social enterprises are not charities or welfare agencies.  They are private businesses established by entrepreneurs with an emphasis on human values rather than just profit.  </a:t>
          </a:r>
          <a:endParaRPr lang="en-US" sz="2900" kern="1200"/>
        </a:p>
      </dsp:txBody>
      <dsp:txXfrm>
        <a:off x="145757" y="3330165"/>
        <a:ext cx="7267990" cy="26943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4D0D16-2A26-4CC6-B822-B27B567DBAFC}">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881CAE-06C4-43B6-BDFA-61989D215075}">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To address social problems inadequately addressed by government</a:t>
          </a:r>
        </a:p>
      </dsp:txBody>
      <dsp:txXfrm>
        <a:off x="559800" y="3022743"/>
        <a:ext cx="4320000" cy="720000"/>
      </dsp:txXfrm>
    </dsp:sp>
    <dsp:sp modelId="{7965467A-2D5A-4066-93AA-9B87611AE5CE}">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3159F0-A711-4D69-B51F-DB31ADB1672C}">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To provide urgent but sustainable solutions to the most difficult problems</a:t>
          </a:r>
        </a:p>
      </dsp:txBody>
      <dsp:txXfrm>
        <a:off x="5635800" y="3022743"/>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5024EF-6B8A-447E-8C71-2B9FC9BD3D58}">
      <dsp:nvSpPr>
        <dsp:cNvPr id="0" name=""/>
        <dsp:cNvSpPr/>
      </dsp:nvSpPr>
      <dsp:spPr>
        <a:xfrm>
          <a:off x="582645" y="1178"/>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NICs </a:t>
          </a:r>
        </a:p>
      </dsp:txBody>
      <dsp:txXfrm>
        <a:off x="582645" y="1178"/>
        <a:ext cx="2174490" cy="1304694"/>
      </dsp:txXfrm>
    </dsp:sp>
    <dsp:sp modelId="{766CB206-2DEF-4594-9687-14FC07244407}">
      <dsp:nvSpPr>
        <dsp:cNvPr id="0" name=""/>
        <dsp:cNvSpPr/>
      </dsp:nvSpPr>
      <dsp:spPr>
        <a:xfrm>
          <a:off x="2974584" y="1178"/>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NSTP </a:t>
          </a:r>
        </a:p>
      </dsp:txBody>
      <dsp:txXfrm>
        <a:off x="2974584" y="1178"/>
        <a:ext cx="2174490" cy="1304694"/>
      </dsp:txXfrm>
    </dsp:sp>
    <dsp:sp modelId="{B2CEEF84-678B-47AF-8227-FA105A5E9CA8}">
      <dsp:nvSpPr>
        <dsp:cNvPr id="0" name=""/>
        <dsp:cNvSpPr/>
      </dsp:nvSpPr>
      <dsp:spPr>
        <a:xfrm>
          <a:off x="5366524" y="1178"/>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Ignite </a:t>
          </a:r>
        </a:p>
      </dsp:txBody>
      <dsp:txXfrm>
        <a:off x="5366524" y="1178"/>
        <a:ext cx="2174490" cy="1304694"/>
      </dsp:txXfrm>
    </dsp:sp>
    <dsp:sp modelId="{54D0F7EF-F44C-439C-A839-BD0E94A7EF6A}">
      <dsp:nvSpPr>
        <dsp:cNvPr id="0" name=""/>
        <dsp:cNvSpPr/>
      </dsp:nvSpPr>
      <dsp:spPr>
        <a:xfrm>
          <a:off x="7758464" y="1178"/>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HEC</a:t>
          </a:r>
        </a:p>
      </dsp:txBody>
      <dsp:txXfrm>
        <a:off x="7758464" y="1178"/>
        <a:ext cx="2174490" cy="1304694"/>
      </dsp:txXfrm>
    </dsp:sp>
    <dsp:sp modelId="{8318FEA3-D37F-481A-9091-DBC8B6C921A8}">
      <dsp:nvSpPr>
        <dsp:cNvPr id="0" name=""/>
        <dsp:cNvSpPr/>
      </dsp:nvSpPr>
      <dsp:spPr>
        <a:xfrm>
          <a:off x="582645" y="1523321"/>
          <a:ext cx="2174490" cy="130469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err="1"/>
            <a:t>Startup.Punjab</a:t>
          </a:r>
          <a:endParaRPr lang="en-US" sz="2500" kern="1200" dirty="0"/>
        </a:p>
      </dsp:txBody>
      <dsp:txXfrm>
        <a:off x="582645" y="1523321"/>
        <a:ext cx="2174490" cy="1304694"/>
      </dsp:txXfrm>
    </dsp:sp>
    <dsp:sp modelId="{FD773035-FDE5-43A7-9BAE-08D6D3A4F7AC}">
      <dsp:nvSpPr>
        <dsp:cNvPr id="0" name=""/>
        <dsp:cNvSpPr/>
      </dsp:nvSpPr>
      <dsp:spPr>
        <a:xfrm>
          <a:off x="2974584" y="1523321"/>
          <a:ext cx="2174490" cy="130469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Karnandaaz </a:t>
          </a:r>
        </a:p>
      </dsp:txBody>
      <dsp:txXfrm>
        <a:off x="2974584" y="1523321"/>
        <a:ext cx="2174490" cy="1304694"/>
      </dsp:txXfrm>
    </dsp:sp>
    <dsp:sp modelId="{28B4B529-DBFF-4DF5-91F8-1796CA7F9AD6}">
      <dsp:nvSpPr>
        <dsp:cNvPr id="0" name=""/>
        <dsp:cNvSpPr/>
      </dsp:nvSpPr>
      <dsp:spPr>
        <a:xfrm>
          <a:off x="5366524" y="1523321"/>
          <a:ext cx="2174490" cy="130469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Embassies </a:t>
          </a:r>
        </a:p>
      </dsp:txBody>
      <dsp:txXfrm>
        <a:off x="5366524" y="1523321"/>
        <a:ext cx="2174490" cy="1304694"/>
      </dsp:txXfrm>
    </dsp:sp>
    <dsp:sp modelId="{1FA8F9D3-3684-4EA7-B17A-5BA2EAEF2464}">
      <dsp:nvSpPr>
        <dsp:cNvPr id="0" name=""/>
        <dsp:cNvSpPr/>
      </dsp:nvSpPr>
      <dsp:spPr>
        <a:xfrm>
          <a:off x="7758464" y="1523321"/>
          <a:ext cx="2174490" cy="130469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Local investors  </a:t>
          </a:r>
        </a:p>
      </dsp:txBody>
      <dsp:txXfrm>
        <a:off x="7758464" y="1523321"/>
        <a:ext cx="2174490" cy="1304694"/>
      </dsp:txXfrm>
    </dsp:sp>
    <dsp:sp modelId="{E1230CEC-2F56-4EF1-AABA-ED7CDAE9F2CF}">
      <dsp:nvSpPr>
        <dsp:cNvPr id="0" name=""/>
        <dsp:cNvSpPr/>
      </dsp:nvSpPr>
      <dsp:spPr>
        <a:xfrm>
          <a:off x="4170554" y="3045465"/>
          <a:ext cx="2174490" cy="130469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Accelerator Prosperity </a:t>
          </a:r>
        </a:p>
      </dsp:txBody>
      <dsp:txXfrm>
        <a:off x="4170554" y="3045465"/>
        <a:ext cx="2174490" cy="13046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1E4A46-09DD-4DDE-B85F-E869D80D2CAB}">
      <dsp:nvSpPr>
        <dsp:cNvPr id="0" name=""/>
        <dsp:cNvSpPr/>
      </dsp:nvSpPr>
      <dsp:spPr>
        <a:xfrm>
          <a:off x="0" y="2288"/>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956FF2-6762-4280-B061-6549F60AE4DD}">
      <dsp:nvSpPr>
        <dsp:cNvPr id="0" name=""/>
        <dsp:cNvSpPr/>
      </dsp:nvSpPr>
      <dsp:spPr>
        <a:xfrm>
          <a:off x="350852" y="263253"/>
          <a:ext cx="637913" cy="637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347D48-D9AA-451D-8456-D78B14C8994A}">
      <dsp:nvSpPr>
        <dsp:cNvPr id="0" name=""/>
        <dsp:cNvSpPr/>
      </dsp:nvSpPr>
      <dsp:spPr>
        <a:xfrm>
          <a:off x="1339618" y="2288"/>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What exactly is your solution?</a:t>
          </a:r>
        </a:p>
      </dsp:txBody>
      <dsp:txXfrm>
        <a:off x="1339618" y="2288"/>
        <a:ext cx="5024605" cy="1159843"/>
      </dsp:txXfrm>
    </dsp:sp>
    <dsp:sp modelId="{40766ED0-DE70-46E4-B1BD-703E11BA022C}">
      <dsp:nvSpPr>
        <dsp:cNvPr id="0" name=""/>
        <dsp:cNvSpPr/>
      </dsp:nvSpPr>
      <dsp:spPr>
        <a:xfrm>
          <a:off x="0" y="1452092"/>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31DDA-5445-4039-A74E-D13928B2E911}">
      <dsp:nvSpPr>
        <dsp:cNvPr id="0" name=""/>
        <dsp:cNvSpPr/>
      </dsp:nvSpPr>
      <dsp:spPr>
        <a:xfrm>
          <a:off x="350852" y="1713057"/>
          <a:ext cx="637913" cy="637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FB743B-67CC-4D9A-A201-9CD2A3675BC2}">
      <dsp:nvSpPr>
        <dsp:cNvPr id="0" name=""/>
        <dsp:cNvSpPr/>
      </dsp:nvSpPr>
      <dsp:spPr>
        <a:xfrm>
          <a:off x="1339618" y="1452092"/>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How is it solving the pain points you mentioned earlier? </a:t>
          </a:r>
        </a:p>
      </dsp:txBody>
      <dsp:txXfrm>
        <a:off x="1339618" y="1452092"/>
        <a:ext cx="5024605" cy="1159843"/>
      </dsp:txXfrm>
    </dsp:sp>
    <dsp:sp modelId="{2E9B33B2-D074-45D6-822B-EBE14FF7C4F5}">
      <dsp:nvSpPr>
        <dsp:cNvPr id="0" name=""/>
        <dsp:cNvSpPr/>
      </dsp:nvSpPr>
      <dsp:spPr>
        <a:xfrm>
          <a:off x="0" y="2901896"/>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1ACD7C-46CD-4D16-B544-E38BBFAE5C6A}">
      <dsp:nvSpPr>
        <dsp:cNvPr id="0" name=""/>
        <dsp:cNvSpPr/>
      </dsp:nvSpPr>
      <dsp:spPr>
        <a:xfrm>
          <a:off x="350852" y="3162861"/>
          <a:ext cx="637913" cy="637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DBF2CF-A6A4-4DA1-87FF-0A73D0973E49}">
      <dsp:nvSpPr>
        <dsp:cNvPr id="0" name=""/>
        <dsp:cNvSpPr/>
      </dsp:nvSpPr>
      <dsp:spPr>
        <a:xfrm>
          <a:off x="1339618" y="2901896"/>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How is it going to make a difference in customer’s life?</a:t>
          </a:r>
        </a:p>
      </dsp:txBody>
      <dsp:txXfrm>
        <a:off x="1339618" y="2901896"/>
        <a:ext cx="5024605" cy="1159843"/>
      </dsp:txXfrm>
    </dsp:sp>
    <dsp:sp modelId="{F2BAB7C8-2A22-452D-9E62-E1F89329076B}">
      <dsp:nvSpPr>
        <dsp:cNvPr id="0" name=""/>
        <dsp:cNvSpPr/>
      </dsp:nvSpPr>
      <dsp:spPr>
        <a:xfrm>
          <a:off x="0" y="4351700"/>
          <a:ext cx="6364224" cy="115984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184512-25ED-46B6-858B-0A402E8DDAAE}">
      <dsp:nvSpPr>
        <dsp:cNvPr id="0" name=""/>
        <dsp:cNvSpPr/>
      </dsp:nvSpPr>
      <dsp:spPr>
        <a:xfrm>
          <a:off x="350852" y="4612665"/>
          <a:ext cx="637913" cy="6379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BC06BA-62BF-4817-97D8-21C796285C08}">
      <dsp:nvSpPr>
        <dsp:cNvPr id="0" name=""/>
        <dsp:cNvSpPr/>
      </dsp:nvSpPr>
      <dsp:spPr>
        <a:xfrm>
          <a:off x="1339618" y="4351700"/>
          <a:ext cx="5024605" cy="115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50" tIns="122750" rIns="122750" bIns="122750" numCol="1" spcCol="1270" anchor="ctr" anchorCtr="0">
          <a:noAutofit/>
        </a:bodyPr>
        <a:lstStyle/>
        <a:p>
          <a:pPr marL="0" lvl="0" indent="0" algn="l" defTabSz="977900">
            <a:lnSpc>
              <a:spcPct val="90000"/>
            </a:lnSpc>
            <a:spcBef>
              <a:spcPct val="0"/>
            </a:spcBef>
            <a:spcAft>
              <a:spcPct val="35000"/>
            </a:spcAft>
            <a:buNone/>
          </a:pPr>
          <a:r>
            <a:rPr lang="en-US" sz="2200" kern="1200"/>
            <a:t>Why are you the right team to solve this problem?</a:t>
          </a:r>
        </a:p>
      </dsp:txBody>
      <dsp:txXfrm>
        <a:off x="1339618" y="4351700"/>
        <a:ext cx="5024605" cy="11598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27155-EBEC-4B83-B5A8-34A13911B118}">
      <dsp:nvSpPr>
        <dsp:cNvPr id="0" name=""/>
        <dsp:cNvSpPr/>
      </dsp:nvSpPr>
      <dsp:spPr>
        <a:xfrm>
          <a:off x="0" y="4366"/>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E073AF-45E6-41EA-8973-EA36D751949C}">
      <dsp:nvSpPr>
        <dsp:cNvPr id="0" name=""/>
        <dsp:cNvSpPr/>
      </dsp:nvSpPr>
      <dsp:spPr>
        <a:xfrm>
          <a:off x="281355" y="213639"/>
          <a:ext cx="511556" cy="511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FBB2A94-B068-4465-8335-BB5F23826F0E}">
      <dsp:nvSpPr>
        <dsp:cNvPr id="0" name=""/>
        <dsp:cNvSpPr/>
      </dsp:nvSpPr>
      <dsp:spPr>
        <a:xfrm>
          <a:off x="1074268" y="4366"/>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What are the industry statistics? </a:t>
          </a:r>
        </a:p>
      </dsp:txBody>
      <dsp:txXfrm>
        <a:off x="1074268" y="4366"/>
        <a:ext cx="5170996" cy="930102"/>
      </dsp:txXfrm>
    </dsp:sp>
    <dsp:sp modelId="{F180A47F-F16F-4743-9B66-FF2C020466CE}">
      <dsp:nvSpPr>
        <dsp:cNvPr id="0" name=""/>
        <dsp:cNvSpPr/>
      </dsp:nvSpPr>
      <dsp:spPr>
        <a:xfrm>
          <a:off x="0" y="1166994"/>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D612D-7131-42A5-AC5A-13A10B684242}">
      <dsp:nvSpPr>
        <dsp:cNvPr id="0" name=""/>
        <dsp:cNvSpPr/>
      </dsp:nvSpPr>
      <dsp:spPr>
        <a:xfrm>
          <a:off x="281355" y="1376267"/>
          <a:ext cx="511556" cy="511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5DEE9FC-0FA9-4FF4-8748-4724D1D31703}">
      <dsp:nvSpPr>
        <dsp:cNvPr id="0" name=""/>
        <dsp:cNvSpPr/>
      </dsp:nvSpPr>
      <dsp:spPr>
        <a:xfrm>
          <a:off x="1074268" y="1166994"/>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Do the statistics support your idea and solution?</a:t>
          </a:r>
        </a:p>
      </dsp:txBody>
      <dsp:txXfrm>
        <a:off x="1074268" y="1166994"/>
        <a:ext cx="5170996" cy="930102"/>
      </dsp:txXfrm>
    </dsp:sp>
    <dsp:sp modelId="{9A3E705F-0697-4ADD-A6AC-124E690FB962}">
      <dsp:nvSpPr>
        <dsp:cNvPr id="0" name=""/>
        <dsp:cNvSpPr/>
      </dsp:nvSpPr>
      <dsp:spPr>
        <a:xfrm>
          <a:off x="0" y="2329622"/>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4A2CE6-BC19-42E2-980B-16749B7EA29A}">
      <dsp:nvSpPr>
        <dsp:cNvPr id="0" name=""/>
        <dsp:cNvSpPr/>
      </dsp:nvSpPr>
      <dsp:spPr>
        <a:xfrm>
          <a:off x="281355" y="2538895"/>
          <a:ext cx="511556" cy="511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910F09-5E26-482F-885D-F45DDCC98271}">
      <dsp:nvSpPr>
        <dsp:cNvPr id="0" name=""/>
        <dsp:cNvSpPr/>
      </dsp:nvSpPr>
      <dsp:spPr>
        <a:xfrm>
          <a:off x="1074268" y="2329622"/>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What are the global industry and local industry statistics?</a:t>
          </a:r>
        </a:p>
      </dsp:txBody>
      <dsp:txXfrm>
        <a:off x="1074268" y="2329622"/>
        <a:ext cx="5170996" cy="930102"/>
      </dsp:txXfrm>
    </dsp:sp>
    <dsp:sp modelId="{E498EDC0-E59B-42A5-A809-1004A35E5211}">
      <dsp:nvSpPr>
        <dsp:cNvPr id="0" name=""/>
        <dsp:cNvSpPr/>
      </dsp:nvSpPr>
      <dsp:spPr>
        <a:xfrm>
          <a:off x="0" y="3492250"/>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47E549-C2CC-428D-9518-07CF42183DDA}">
      <dsp:nvSpPr>
        <dsp:cNvPr id="0" name=""/>
        <dsp:cNvSpPr/>
      </dsp:nvSpPr>
      <dsp:spPr>
        <a:xfrm>
          <a:off x="281355" y="3701523"/>
          <a:ext cx="511556" cy="511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BAFB28-D6BF-471C-93E3-79E4A3F7F57C}">
      <dsp:nvSpPr>
        <dsp:cNvPr id="0" name=""/>
        <dsp:cNvSpPr/>
      </dsp:nvSpPr>
      <dsp:spPr>
        <a:xfrm>
          <a:off x="1074268" y="3492250"/>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What are your marketing research results?</a:t>
          </a:r>
        </a:p>
      </dsp:txBody>
      <dsp:txXfrm>
        <a:off x="1074268" y="3492250"/>
        <a:ext cx="5170996" cy="930102"/>
      </dsp:txXfrm>
    </dsp:sp>
    <dsp:sp modelId="{77FB474C-767D-4FA7-B831-85245D5BAC7E}">
      <dsp:nvSpPr>
        <dsp:cNvPr id="0" name=""/>
        <dsp:cNvSpPr/>
      </dsp:nvSpPr>
      <dsp:spPr>
        <a:xfrm>
          <a:off x="0" y="4654878"/>
          <a:ext cx="6245265" cy="93010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7A5C88-0AE6-4721-A290-A18CF6F577FD}">
      <dsp:nvSpPr>
        <dsp:cNvPr id="0" name=""/>
        <dsp:cNvSpPr/>
      </dsp:nvSpPr>
      <dsp:spPr>
        <a:xfrm>
          <a:off x="281355" y="4864151"/>
          <a:ext cx="511556" cy="5115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2AE56-F946-4483-8D6B-7961638EF8E7}">
      <dsp:nvSpPr>
        <dsp:cNvPr id="0" name=""/>
        <dsp:cNvSpPr/>
      </dsp:nvSpPr>
      <dsp:spPr>
        <a:xfrm>
          <a:off x="1074268" y="4654878"/>
          <a:ext cx="5170996" cy="9301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436" tIns="98436" rIns="98436" bIns="98436" numCol="1" spcCol="1270" anchor="ctr" anchorCtr="0">
          <a:noAutofit/>
        </a:bodyPr>
        <a:lstStyle/>
        <a:p>
          <a:pPr marL="0" lvl="0" indent="0" algn="l" defTabSz="844550">
            <a:lnSpc>
              <a:spcPct val="100000"/>
            </a:lnSpc>
            <a:spcBef>
              <a:spcPct val="0"/>
            </a:spcBef>
            <a:spcAft>
              <a:spcPct val="35000"/>
            </a:spcAft>
            <a:buNone/>
          </a:pPr>
          <a:r>
            <a:rPr lang="en-US" sz="1900" kern="1200"/>
            <a:t>The porter’s five forces. </a:t>
          </a:r>
        </a:p>
      </dsp:txBody>
      <dsp:txXfrm>
        <a:off x="1074268" y="4654878"/>
        <a:ext cx="5170996" cy="9301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ED10F-293F-4A7B-B20D-8038D9DCD092}">
      <dsp:nvSpPr>
        <dsp:cNvPr id="0" name=""/>
        <dsp:cNvSpPr/>
      </dsp:nvSpPr>
      <dsp:spPr>
        <a:xfrm>
          <a:off x="718664" y="453902"/>
          <a:ext cx="1955812" cy="195581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AC93D0-F8BF-470E-A6C9-01C55EFBD200}">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F927F4-1021-4801-B298-2BD4E9546CB9}">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MVP</a:t>
          </a:r>
        </a:p>
      </dsp:txBody>
      <dsp:txXfrm>
        <a:off x="93445" y="3018902"/>
        <a:ext cx="3206250" cy="720000"/>
      </dsp:txXfrm>
    </dsp:sp>
    <dsp:sp modelId="{8DA4FFDC-E0A9-4D05-A0EB-4B6FE061E618}">
      <dsp:nvSpPr>
        <dsp:cNvPr id="0" name=""/>
        <dsp:cNvSpPr/>
      </dsp:nvSpPr>
      <dsp:spPr>
        <a:xfrm>
          <a:off x="4486008" y="453902"/>
          <a:ext cx="1955812" cy="195581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D03909-BFCE-44CB-99E5-08CBE07D0FE1}">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FA9601-53DC-4C18-A8C5-B8F9A9E8F3A7}">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Prototype </a:t>
          </a:r>
        </a:p>
      </dsp:txBody>
      <dsp:txXfrm>
        <a:off x="3860789" y="3018902"/>
        <a:ext cx="3206250" cy="720000"/>
      </dsp:txXfrm>
    </dsp:sp>
    <dsp:sp modelId="{3CFC5808-8525-492D-BE5D-3FAAF7F54AA8}">
      <dsp:nvSpPr>
        <dsp:cNvPr id="0" name=""/>
        <dsp:cNvSpPr/>
      </dsp:nvSpPr>
      <dsp:spPr>
        <a:xfrm>
          <a:off x="8253352" y="453902"/>
          <a:ext cx="1955812" cy="1955812"/>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563F40-D681-4488-96D6-331C414F9D81}">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42BBDD-7B04-4284-9AFA-FC5BC843D872}">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US" sz="4000" kern="1200"/>
            <a:t>Video Demo </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6EC2E-6906-4228-A543-DD91CDD425B2}" type="datetimeFigureOut">
              <a:rPr lang="en-GB" smtClean="0"/>
              <a:t>09/05/2024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CB792-65E0-4639-B3D7-CDD923FD2DD2}" type="slidenum">
              <a:rPr lang="en-GB" smtClean="0"/>
              <a:t>‹#›</a:t>
            </a:fld>
            <a:endParaRPr lang="en-GB"/>
          </a:p>
        </p:txBody>
      </p:sp>
    </p:spTree>
    <p:extLst>
      <p:ext uri="{BB962C8B-B14F-4D97-AF65-F5344CB8AC3E}">
        <p14:creationId xmlns:p14="http://schemas.microsoft.com/office/powerpoint/2010/main" val="3053053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478089AD-94FF-302F-5715-60353ED7915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Slide Number Placeholder 3">
            <a:extLst>
              <a:ext uri="{FF2B5EF4-FFF2-40B4-BE49-F238E27FC236}">
                <a16:creationId xmlns:a16="http://schemas.microsoft.com/office/drawing/2014/main" id="{2D731DB3-2259-5181-22B3-95C026E87E5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45F32177-4B37-4D7D-8D03-A84A04BCC577}" type="slidenum">
              <a:rPr lang="en-SG" altLang="en-US" sz="1200"/>
              <a:pPr eaLnBrk="1" hangingPunct="1"/>
              <a:t>3</a:t>
            </a:fld>
            <a:endParaRPr lang="en-SG" altLang="en-US" sz="1200"/>
          </a:p>
        </p:txBody>
      </p:sp>
      <p:sp>
        <p:nvSpPr>
          <p:cNvPr id="47108" name="Notes Placeholder 4">
            <a:extLst>
              <a:ext uri="{FF2B5EF4-FFF2-40B4-BE49-F238E27FC236}">
                <a16:creationId xmlns:a16="http://schemas.microsoft.com/office/drawing/2014/main" id="{2BCB3358-428E-6F0E-473F-AA0170A3BF5A}"/>
              </a:ext>
            </a:extLst>
          </p:cNvPr>
          <p:cNvSpPr>
            <a:spLocks noGrp="1"/>
          </p:cNvSpPr>
          <p:nvPr/>
        </p:nvSpPr>
        <p:spPr bwMode="auto">
          <a:xfrm>
            <a:off x="674688" y="4691063"/>
            <a:ext cx="5394325"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30000"/>
              </a:spcBef>
            </a:pPr>
            <a:endParaRPr lang="en-US" altLang="en-US"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375FEF9A-FD2C-A404-E637-9D77905228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Slide Number Placeholder 3">
            <a:extLst>
              <a:ext uri="{FF2B5EF4-FFF2-40B4-BE49-F238E27FC236}">
                <a16:creationId xmlns:a16="http://schemas.microsoft.com/office/drawing/2014/main" id="{CF7CA366-3561-0D8C-9FD4-4A810CBB2AE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5FAA80D7-20A2-44A5-B30D-DD8347A545BE}" type="slidenum">
              <a:rPr lang="en-SG" altLang="en-US" sz="1200"/>
              <a:pPr eaLnBrk="1" hangingPunct="1"/>
              <a:t>12</a:t>
            </a:fld>
            <a:endParaRPr lang="en-SG" altLang="en-US" sz="1200"/>
          </a:p>
        </p:txBody>
      </p:sp>
      <p:sp>
        <p:nvSpPr>
          <p:cNvPr id="62468" name="Notes Placeholder 4">
            <a:extLst>
              <a:ext uri="{FF2B5EF4-FFF2-40B4-BE49-F238E27FC236}">
                <a16:creationId xmlns:a16="http://schemas.microsoft.com/office/drawing/2014/main" id="{25CF4D32-BBA8-CFAA-4F91-8C375FD2EAD7}"/>
              </a:ext>
            </a:extLst>
          </p:cNvPr>
          <p:cNvSpPr>
            <a:spLocks noGrp="1"/>
          </p:cNvSpPr>
          <p:nvPr/>
        </p:nvSpPr>
        <p:spPr bwMode="auto">
          <a:xfrm>
            <a:off x="674688" y="4691063"/>
            <a:ext cx="5394325"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30000"/>
              </a:spcBef>
            </a:pPr>
            <a:endParaRPr lang="en-US" altLang="en-US" sz="120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861B55AD-C685-508E-0985-66333DF63A0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a:extLst>
              <a:ext uri="{FF2B5EF4-FFF2-40B4-BE49-F238E27FC236}">
                <a16:creationId xmlns:a16="http://schemas.microsoft.com/office/drawing/2014/main" id="{329E58E5-99C1-EEED-226F-A8EDDA5F83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SG" altLang="en-US"/>
          </a:p>
        </p:txBody>
      </p:sp>
      <p:sp>
        <p:nvSpPr>
          <p:cNvPr id="63492" name="Slide Number Placeholder 3">
            <a:extLst>
              <a:ext uri="{FF2B5EF4-FFF2-40B4-BE49-F238E27FC236}">
                <a16:creationId xmlns:a16="http://schemas.microsoft.com/office/drawing/2014/main" id="{6FAB7BD1-AD8A-B3C9-759A-42F1D6FE116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81F848BB-7377-4300-9F29-D6994497A44E}" type="slidenum">
              <a:rPr lang="en-SG" altLang="en-US" sz="1200"/>
              <a:pPr eaLnBrk="1" hangingPunct="1"/>
              <a:t>13</a:t>
            </a:fld>
            <a:endParaRPr lang="en-SG"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A902DEED-818B-C798-B7F8-222913F20B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Slide Number Placeholder 3">
            <a:extLst>
              <a:ext uri="{FF2B5EF4-FFF2-40B4-BE49-F238E27FC236}">
                <a16:creationId xmlns:a16="http://schemas.microsoft.com/office/drawing/2014/main" id="{ABCBA56B-C62C-7C79-8AAA-B5617FCE9D7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91F23D8E-390B-4B55-9869-73F7A41C8C8E}" type="slidenum">
              <a:rPr lang="en-SG" altLang="en-US" sz="1200"/>
              <a:pPr eaLnBrk="1" hangingPunct="1"/>
              <a:t>14</a:t>
            </a:fld>
            <a:endParaRPr lang="en-SG" altLang="en-US" sz="1200"/>
          </a:p>
        </p:txBody>
      </p:sp>
      <p:sp>
        <p:nvSpPr>
          <p:cNvPr id="64516" name="Notes Placeholder 4">
            <a:extLst>
              <a:ext uri="{FF2B5EF4-FFF2-40B4-BE49-F238E27FC236}">
                <a16:creationId xmlns:a16="http://schemas.microsoft.com/office/drawing/2014/main" id="{DB4E329C-4127-D6BA-F508-F658AF8EB6E5}"/>
              </a:ext>
            </a:extLst>
          </p:cNvPr>
          <p:cNvSpPr>
            <a:spLocks noGrp="1"/>
          </p:cNvSpPr>
          <p:nvPr/>
        </p:nvSpPr>
        <p:spPr bwMode="auto">
          <a:xfrm>
            <a:off x="674688" y="4691063"/>
            <a:ext cx="5394325"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30000"/>
              </a:spcBef>
            </a:pPr>
            <a:endParaRPr lang="en-US" altLang="en-US" sz="120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284F45AC-3315-1A2C-8A6B-1229134D67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Slide Number Placeholder 3">
            <a:extLst>
              <a:ext uri="{FF2B5EF4-FFF2-40B4-BE49-F238E27FC236}">
                <a16:creationId xmlns:a16="http://schemas.microsoft.com/office/drawing/2014/main" id="{88C5875D-DBBA-1859-BFD6-9FD0738563A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96F71559-C046-4D02-987F-FF0B9E58B280}" type="slidenum">
              <a:rPr lang="en-SG" altLang="en-US" sz="1200"/>
              <a:pPr eaLnBrk="1" hangingPunct="1"/>
              <a:t>15</a:t>
            </a:fld>
            <a:endParaRPr lang="en-SG" altLang="en-US" sz="1200"/>
          </a:p>
        </p:txBody>
      </p:sp>
      <p:sp>
        <p:nvSpPr>
          <p:cNvPr id="65540" name="Notes Placeholder 4">
            <a:extLst>
              <a:ext uri="{FF2B5EF4-FFF2-40B4-BE49-F238E27FC236}">
                <a16:creationId xmlns:a16="http://schemas.microsoft.com/office/drawing/2014/main" id="{25938EAE-266C-426D-D304-998C85F1D570}"/>
              </a:ext>
            </a:extLst>
          </p:cNvPr>
          <p:cNvSpPr>
            <a:spLocks noGrp="1"/>
          </p:cNvSpPr>
          <p:nvPr/>
        </p:nvSpPr>
        <p:spPr bwMode="auto">
          <a:xfrm>
            <a:off x="674688" y="4691063"/>
            <a:ext cx="5394325"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30000"/>
              </a:spcBef>
            </a:pPr>
            <a:endParaRPr lang="en-US" altLang="en-US" sz="120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53DEFB88-1A3B-4247-276C-05921BA0CB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Slide Number Placeholder 3">
            <a:extLst>
              <a:ext uri="{FF2B5EF4-FFF2-40B4-BE49-F238E27FC236}">
                <a16:creationId xmlns:a16="http://schemas.microsoft.com/office/drawing/2014/main" id="{595A5729-AF18-183A-72ED-68197C176EF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B6AA514E-7FF9-48E3-9FAA-3C24D674A226}" type="slidenum">
              <a:rPr lang="en-SG" altLang="en-US" sz="1200"/>
              <a:pPr eaLnBrk="1" hangingPunct="1"/>
              <a:t>16</a:t>
            </a:fld>
            <a:endParaRPr lang="en-SG" altLang="en-US" sz="1200"/>
          </a:p>
        </p:txBody>
      </p:sp>
      <p:sp>
        <p:nvSpPr>
          <p:cNvPr id="66564" name="Notes Placeholder 4">
            <a:extLst>
              <a:ext uri="{FF2B5EF4-FFF2-40B4-BE49-F238E27FC236}">
                <a16:creationId xmlns:a16="http://schemas.microsoft.com/office/drawing/2014/main" id="{5AF2DBE1-DC08-DB63-4418-727078EE933F}"/>
              </a:ext>
            </a:extLst>
          </p:cNvPr>
          <p:cNvSpPr>
            <a:spLocks noGrp="1"/>
          </p:cNvSpPr>
          <p:nvPr/>
        </p:nvSpPr>
        <p:spPr bwMode="auto">
          <a:xfrm>
            <a:off x="674688" y="4691063"/>
            <a:ext cx="5394325"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30000"/>
              </a:spcBef>
            </a:pPr>
            <a:endParaRPr lang="en-US" altLang="en-US" sz="1200">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9ACAB856-7A11-288B-74FC-ED1F1820A49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41F269A-995B-444A-932C-FF328D0BFBF3}" type="slidenum">
              <a:rPr lang="en-US" altLang="zh-TW">
                <a:latin typeface="Times New Roman" panose="02020603050405020304" pitchFamily="18" charset="0"/>
              </a:rPr>
              <a:pPr>
                <a:spcBef>
                  <a:spcPct val="0"/>
                </a:spcBef>
              </a:pPr>
              <a:t>20</a:t>
            </a:fld>
            <a:endParaRPr lang="en-US" altLang="zh-TW">
              <a:latin typeface="Times New Roman" panose="02020603050405020304" pitchFamily="18" charset="0"/>
            </a:endParaRPr>
          </a:p>
        </p:txBody>
      </p:sp>
      <p:sp>
        <p:nvSpPr>
          <p:cNvPr id="7171" name="Rectangle 2">
            <a:extLst>
              <a:ext uri="{FF2B5EF4-FFF2-40B4-BE49-F238E27FC236}">
                <a16:creationId xmlns:a16="http://schemas.microsoft.com/office/drawing/2014/main" id="{E38728D4-37EB-FFF4-F195-11DEA6D2413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2" name="Rectangle 3">
            <a:extLst>
              <a:ext uri="{FF2B5EF4-FFF2-40B4-BE49-F238E27FC236}">
                <a16:creationId xmlns:a16="http://schemas.microsoft.com/office/drawing/2014/main" id="{5154B27A-8469-E4BB-B399-8373CF7EDE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id="{D98A331F-FBD0-D257-325B-F28A0AD4B6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id="{0E16DC76-E961-5F93-61D3-B1E57DA17A0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244" name="Slide Number Placeholder 3">
            <a:extLst>
              <a:ext uri="{FF2B5EF4-FFF2-40B4-BE49-F238E27FC236}">
                <a16:creationId xmlns:a16="http://schemas.microsoft.com/office/drawing/2014/main" id="{EC1FFD2C-A993-08F1-7CC2-EDAFEC11B14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B383196-B06D-4A2E-9B1C-E1232A3F5974}" type="slidenum">
              <a:rPr lang="en-US" altLang="en-US" sz="1200"/>
              <a:pPr/>
              <a:t>21</a:t>
            </a:fld>
            <a:endParaRPr lang="en-US" altLang="en-US" sz="12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E50110F-A799-66DB-8DA6-C8602D47084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B58047F9-EC8B-9FD6-7AB9-B505BE1C764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latin typeface="Times New Roman" panose="02020603050405020304" pitchFamily="18" charset="0"/>
            </a:endParaRPr>
          </a:p>
        </p:txBody>
      </p:sp>
      <p:sp>
        <p:nvSpPr>
          <p:cNvPr id="19460" name="Slide Number Placeholder 3">
            <a:extLst>
              <a:ext uri="{FF2B5EF4-FFF2-40B4-BE49-F238E27FC236}">
                <a16:creationId xmlns:a16="http://schemas.microsoft.com/office/drawing/2014/main" id="{F03867F6-8D9D-298A-97E4-E6CA62EB81B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714A2FF-C198-40C5-BA88-498EFF395B9F}" type="slidenum">
              <a:rPr lang="en-US" altLang="en-US">
                <a:latin typeface="Times New Roman" panose="02020603050405020304" pitchFamily="18" charset="0"/>
              </a:rPr>
              <a:pPr>
                <a:spcBef>
                  <a:spcPct val="0"/>
                </a:spcBef>
              </a:pPr>
              <a:t>24</a:t>
            </a:fld>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889E4DA6-7E7F-5D71-1D0E-9F746D24E72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Slide Number Placeholder 3">
            <a:extLst>
              <a:ext uri="{FF2B5EF4-FFF2-40B4-BE49-F238E27FC236}">
                <a16:creationId xmlns:a16="http://schemas.microsoft.com/office/drawing/2014/main" id="{766F585D-1FB7-622B-43D1-86A888351C9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6C222993-FEA4-479F-B70A-DC9AE213100F}" type="slidenum">
              <a:rPr lang="en-SG" altLang="en-US" sz="1200"/>
              <a:pPr eaLnBrk="1" hangingPunct="1"/>
              <a:t>4</a:t>
            </a:fld>
            <a:endParaRPr lang="en-SG" altLang="en-US" sz="1200"/>
          </a:p>
        </p:txBody>
      </p:sp>
      <p:sp>
        <p:nvSpPr>
          <p:cNvPr id="49156" name="Notes Placeholder 4">
            <a:extLst>
              <a:ext uri="{FF2B5EF4-FFF2-40B4-BE49-F238E27FC236}">
                <a16:creationId xmlns:a16="http://schemas.microsoft.com/office/drawing/2014/main" id="{86D97B1D-3FBD-421D-F1F5-2757F3B28CE4}"/>
              </a:ext>
            </a:extLst>
          </p:cNvPr>
          <p:cNvSpPr>
            <a:spLocks noGrp="1"/>
          </p:cNvSpPr>
          <p:nvPr/>
        </p:nvSpPr>
        <p:spPr bwMode="auto">
          <a:xfrm>
            <a:off x="674688" y="4691063"/>
            <a:ext cx="5394325"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30000"/>
              </a:spcBef>
            </a:pPr>
            <a:endParaRPr lang="en-US"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393CA599-5F8F-BEE2-3D89-A66B3552569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a:extLst>
              <a:ext uri="{FF2B5EF4-FFF2-40B4-BE49-F238E27FC236}">
                <a16:creationId xmlns:a16="http://schemas.microsoft.com/office/drawing/2014/main" id="{3A0F937F-4BEA-C679-C29F-A024671957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SG" altLang="en-US"/>
          </a:p>
        </p:txBody>
      </p:sp>
      <p:sp>
        <p:nvSpPr>
          <p:cNvPr id="50180" name="Slide Number Placeholder 3">
            <a:extLst>
              <a:ext uri="{FF2B5EF4-FFF2-40B4-BE49-F238E27FC236}">
                <a16:creationId xmlns:a16="http://schemas.microsoft.com/office/drawing/2014/main" id="{724549C1-DE9F-38AC-EC63-0EC2CF76EE2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C72312A8-A31C-49B4-8CF0-A7A30C9A8E9B}" type="slidenum">
              <a:rPr lang="en-SG" altLang="en-US" sz="1200"/>
              <a:pPr eaLnBrk="1" hangingPunct="1"/>
              <a:t>5</a:t>
            </a:fld>
            <a:endParaRPr lang="en-SG"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E56AE462-D4BC-D08C-5F08-0550EABC688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id="{C36DF57E-9C4D-7AE1-DFDA-FEF8B05E35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SG" altLang="en-US"/>
          </a:p>
        </p:txBody>
      </p:sp>
      <p:sp>
        <p:nvSpPr>
          <p:cNvPr id="51204" name="Slide Number Placeholder 3">
            <a:extLst>
              <a:ext uri="{FF2B5EF4-FFF2-40B4-BE49-F238E27FC236}">
                <a16:creationId xmlns:a16="http://schemas.microsoft.com/office/drawing/2014/main" id="{7E10F4EE-4EE8-5F30-D35B-AC9BA893339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0B439566-A799-40A0-AE1F-5A93190FD4E9}" type="slidenum">
              <a:rPr lang="en-SG" altLang="en-US" sz="1200"/>
              <a:pPr eaLnBrk="1" hangingPunct="1"/>
              <a:t>6</a:t>
            </a:fld>
            <a:endParaRPr lang="en-SG"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a:extLst>
              <a:ext uri="{FF2B5EF4-FFF2-40B4-BE49-F238E27FC236}">
                <a16:creationId xmlns:a16="http://schemas.microsoft.com/office/drawing/2014/main" id="{FB972D93-C623-F089-10E7-2FA19B3725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Slide Number Placeholder 3">
            <a:extLst>
              <a:ext uri="{FF2B5EF4-FFF2-40B4-BE49-F238E27FC236}">
                <a16:creationId xmlns:a16="http://schemas.microsoft.com/office/drawing/2014/main" id="{B8CA4252-75D3-B21F-CFFF-89443889AE0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F65DECBC-5574-4902-893D-AC99810A8A9F}" type="slidenum">
              <a:rPr lang="en-SG" altLang="en-US" sz="1200"/>
              <a:pPr eaLnBrk="1" hangingPunct="1"/>
              <a:t>7</a:t>
            </a:fld>
            <a:endParaRPr lang="en-SG" altLang="en-US" sz="1200"/>
          </a:p>
        </p:txBody>
      </p:sp>
      <p:sp>
        <p:nvSpPr>
          <p:cNvPr id="52228" name="Notes Placeholder 4">
            <a:extLst>
              <a:ext uri="{FF2B5EF4-FFF2-40B4-BE49-F238E27FC236}">
                <a16:creationId xmlns:a16="http://schemas.microsoft.com/office/drawing/2014/main" id="{72E94569-534E-0754-4CF4-8B3825782FCF}"/>
              </a:ext>
            </a:extLst>
          </p:cNvPr>
          <p:cNvSpPr>
            <a:spLocks noGrp="1"/>
          </p:cNvSpPr>
          <p:nvPr/>
        </p:nvSpPr>
        <p:spPr bwMode="auto">
          <a:xfrm>
            <a:off x="674688" y="4691063"/>
            <a:ext cx="5394325"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30000"/>
              </a:spcBef>
            </a:pPr>
            <a:endParaRPr lang="en-US" alt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ED0F5F60-10C4-7D3B-95FF-4FD62E686E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Slide Number Placeholder 3">
            <a:extLst>
              <a:ext uri="{FF2B5EF4-FFF2-40B4-BE49-F238E27FC236}">
                <a16:creationId xmlns:a16="http://schemas.microsoft.com/office/drawing/2014/main" id="{1D5D120F-08F3-8C98-31E7-219D9FE45BE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F62403D6-69B1-44EF-926E-F9BC4E445962}" type="slidenum">
              <a:rPr lang="en-SG" altLang="en-US" sz="1200"/>
              <a:pPr eaLnBrk="1" hangingPunct="1"/>
              <a:t>8</a:t>
            </a:fld>
            <a:endParaRPr lang="en-SG" altLang="en-US" sz="1200"/>
          </a:p>
        </p:txBody>
      </p:sp>
      <p:sp>
        <p:nvSpPr>
          <p:cNvPr id="53252" name="Notes Placeholder 4">
            <a:extLst>
              <a:ext uri="{FF2B5EF4-FFF2-40B4-BE49-F238E27FC236}">
                <a16:creationId xmlns:a16="http://schemas.microsoft.com/office/drawing/2014/main" id="{2370751D-2125-4053-17BA-850D80773F6B}"/>
              </a:ext>
            </a:extLst>
          </p:cNvPr>
          <p:cNvSpPr>
            <a:spLocks noGrp="1"/>
          </p:cNvSpPr>
          <p:nvPr/>
        </p:nvSpPr>
        <p:spPr bwMode="auto">
          <a:xfrm>
            <a:off x="674688" y="4691063"/>
            <a:ext cx="5394325"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spcBef>
                <a:spcPct val="30000"/>
              </a:spcBef>
            </a:pPr>
            <a:endParaRPr lang="en-US" alt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906D593C-4CB5-695E-3686-310882B385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2E6F7397-FB15-1297-34CF-B107A6823C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SG" altLang="en-US"/>
          </a:p>
        </p:txBody>
      </p:sp>
      <p:sp>
        <p:nvSpPr>
          <p:cNvPr id="56324" name="Slide Number Placeholder 3">
            <a:extLst>
              <a:ext uri="{FF2B5EF4-FFF2-40B4-BE49-F238E27FC236}">
                <a16:creationId xmlns:a16="http://schemas.microsoft.com/office/drawing/2014/main" id="{91CEB44E-99E2-1976-A317-C205C8564FD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53D221D3-560B-4657-AFE8-B566819D51DF}" type="slidenum">
              <a:rPr lang="en-SG" altLang="en-US" sz="1200"/>
              <a:pPr eaLnBrk="1" hangingPunct="1"/>
              <a:t>9</a:t>
            </a:fld>
            <a:endParaRPr lang="en-SG"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A1C2CB35-AAB0-8965-D6E8-1784B352CBA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D6393B75-6EFE-3E2E-D91B-1B0DEF5A12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SG" altLang="en-US"/>
          </a:p>
        </p:txBody>
      </p:sp>
      <p:sp>
        <p:nvSpPr>
          <p:cNvPr id="58372" name="Slide Number Placeholder 3">
            <a:extLst>
              <a:ext uri="{FF2B5EF4-FFF2-40B4-BE49-F238E27FC236}">
                <a16:creationId xmlns:a16="http://schemas.microsoft.com/office/drawing/2014/main" id="{06635F8D-3A11-6059-CD1E-F13041DB492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41541B0A-ADC8-4B4C-9182-B50FFA68FCF8}" type="slidenum">
              <a:rPr lang="en-SG" altLang="en-US" sz="1200"/>
              <a:pPr eaLnBrk="1" hangingPunct="1"/>
              <a:t>10</a:t>
            </a:fld>
            <a:endParaRPr lang="en-SG"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8D9EE6C8-0510-BEC1-15D8-5BC8C36010F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a:extLst>
              <a:ext uri="{FF2B5EF4-FFF2-40B4-BE49-F238E27FC236}">
                <a16:creationId xmlns:a16="http://schemas.microsoft.com/office/drawing/2014/main" id="{EEBCBA8D-C9C0-E204-1623-1744DFF80D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SG" altLang="en-US"/>
          </a:p>
        </p:txBody>
      </p:sp>
      <p:sp>
        <p:nvSpPr>
          <p:cNvPr id="61444" name="Slide Number Placeholder 3">
            <a:extLst>
              <a:ext uri="{FF2B5EF4-FFF2-40B4-BE49-F238E27FC236}">
                <a16:creationId xmlns:a16="http://schemas.microsoft.com/office/drawing/2014/main" id="{2DBD87CC-083C-B2BA-965F-454553FAAE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fld id="{48FE2B81-0FF6-41E0-97E7-AA9228515AE8}" type="slidenum">
              <a:rPr lang="en-SG" altLang="en-US" sz="1200"/>
              <a:pPr eaLnBrk="1" hangingPunct="1"/>
              <a:t>11</a:t>
            </a:fld>
            <a:endParaRPr lang="en-SG" alt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5E22E-1F8C-D08A-ECBF-89A7981785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1AE4CFA-603E-A6B8-68BB-0394B0065F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F7B10C4-4C6C-8DCA-C849-35224D86EF0A}"/>
              </a:ext>
            </a:extLst>
          </p:cNvPr>
          <p:cNvSpPr>
            <a:spLocks noGrp="1"/>
          </p:cNvSpPr>
          <p:nvPr>
            <p:ph type="dt" sz="half" idx="10"/>
          </p:nvPr>
        </p:nvSpPr>
        <p:spPr/>
        <p:txBody>
          <a:bodyPr/>
          <a:lstStyle/>
          <a:p>
            <a:fld id="{4C600215-1E54-4FE6-A2DD-F1CD5335AFAF}" type="datetime1">
              <a:rPr lang="en-GB" smtClean="0"/>
              <a:t>09/05/2024</a:t>
            </a:fld>
            <a:endParaRPr lang="en-GB"/>
          </a:p>
        </p:txBody>
      </p:sp>
      <p:sp>
        <p:nvSpPr>
          <p:cNvPr id="5" name="Footer Placeholder 4">
            <a:extLst>
              <a:ext uri="{FF2B5EF4-FFF2-40B4-BE49-F238E27FC236}">
                <a16:creationId xmlns:a16="http://schemas.microsoft.com/office/drawing/2014/main" id="{7638FBA9-7293-63B9-D0C1-00B6F587BA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66478C-0B5F-B80E-009B-4B66B3824FB0}"/>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091202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6083C-37A1-3020-A8B7-78E2DDA46C9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68E1C55-3572-8C00-784F-4A5D8F6C18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1105B1F-9A9E-71D3-2EFA-A256852791FC}"/>
              </a:ext>
            </a:extLst>
          </p:cNvPr>
          <p:cNvSpPr>
            <a:spLocks noGrp="1"/>
          </p:cNvSpPr>
          <p:nvPr>
            <p:ph type="dt" sz="half" idx="10"/>
          </p:nvPr>
        </p:nvSpPr>
        <p:spPr/>
        <p:txBody>
          <a:bodyPr/>
          <a:lstStyle/>
          <a:p>
            <a:fld id="{FA218CE2-F38E-4044-8116-5EB83937530D}" type="datetime1">
              <a:rPr lang="en-GB" smtClean="0"/>
              <a:t>09/05/2024</a:t>
            </a:fld>
            <a:endParaRPr lang="en-GB"/>
          </a:p>
        </p:txBody>
      </p:sp>
      <p:sp>
        <p:nvSpPr>
          <p:cNvPr id="5" name="Footer Placeholder 4">
            <a:extLst>
              <a:ext uri="{FF2B5EF4-FFF2-40B4-BE49-F238E27FC236}">
                <a16:creationId xmlns:a16="http://schemas.microsoft.com/office/drawing/2014/main" id="{6C3913A0-ABFE-3EF2-ADC8-F0B46A5063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EC1EE5-3457-F461-E6B6-6EC463AF7EC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709564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F66336-366C-4361-970E-CC1C9F0A11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2CA8D3-760F-7675-722C-5BDE380584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915C29C-2BEF-67C6-43EE-B72EB0168807}"/>
              </a:ext>
            </a:extLst>
          </p:cNvPr>
          <p:cNvSpPr>
            <a:spLocks noGrp="1"/>
          </p:cNvSpPr>
          <p:nvPr>
            <p:ph type="dt" sz="half" idx="10"/>
          </p:nvPr>
        </p:nvSpPr>
        <p:spPr/>
        <p:txBody>
          <a:bodyPr/>
          <a:lstStyle/>
          <a:p>
            <a:fld id="{E449CDBC-D937-49E9-871C-EA86A41D80CB}" type="datetime1">
              <a:rPr lang="en-GB" smtClean="0"/>
              <a:t>09/05/2024</a:t>
            </a:fld>
            <a:endParaRPr lang="en-GB"/>
          </a:p>
        </p:txBody>
      </p:sp>
      <p:sp>
        <p:nvSpPr>
          <p:cNvPr id="5" name="Footer Placeholder 4">
            <a:extLst>
              <a:ext uri="{FF2B5EF4-FFF2-40B4-BE49-F238E27FC236}">
                <a16:creationId xmlns:a16="http://schemas.microsoft.com/office/drawing/2014/main" id="{13EA9F6F-CB37-F1AB-0ACB-C52C3663FA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22D45A-9893-F75B-8627-A120E014EFE6}"/>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9418770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62051" y="533401"/>
            <a:ext cx="10883900" cy="1090613"/>
          </a:xfrm>
        </p:spPr>
        <p:txBody>
          <a:bodyPr/>
          <a:lstStyle/>
          <a:p>
            <a:r>
              <a:rPr lang="en-US" altLang="zh-TW"/>
              <a:t>Click to edit Master title style</a:t>
            </a:r>
            <a:endParaRPr lang="zh-TW" altLang="en-US"/>
          </a:p>
        </p:txBody>
      </p:sp>
      <p:sp>
        <p:nvSpPr>
          <p:cNvPr id="3" name="Text Placeholder 2"/>
          <p:cNvSpPr>
            <a:spLocks noGrp="1"/>
          </p:cNvSpPr>
          <p:nvPr>
            <p:ph type="body" sz="half" idx="1"/>
          </p:nvPr>
        </p:nvSpPr>
        <p:spPr>
          <a:xfrm>
            <a:off x="1217084" y="1905000"/>
            <a:ext cx="5304367" cy="41910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half" idx="2"/>
          </p:nvPr>
        </p:nvSpPr>
        <p:spPr>
          <a:xfrm>
            <a:off x="6724651" y="1905000"/>
            <a:ext cx="5306483" cy="4191000"/>
          </a:xfrm>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Rectangle 67">
            <a:extLst>
              <a:ext uri="{FF2B5EF4-FFF2-40B4-BE49-F238E27FC236}">
                <a16:creationId xmlns:a16="http://schemas.microsoft.com/office/drawing/2014/main" id="{6DEAD1E0-5FC3-4DE3-DD1D-3A0F37225B4A}"/>
              </a:ext>
            </a:extLst>
          </p:cNvPr>
          <p:cNvSpPr>
            <a:spLocks noGrp="1" noChangeArrowheads="1"/>
          </p:cNvSpPr>
          <p:nvPr>
            <p:ph type="dt" sz="half" idx="10"/>
          </p:nvPr>
        </p:nvSpPr>
        <p:spPr/>
        <p:txBody>
          <a:bodyPr/>
          <a:lstStyle>
            <a:lvl1pPr>
              <a:defRPr/>
            </a:lvl1pPr>
          </a:lstStyle>
          <a:p>
            <a:pPr>
              <a:defRPr/>
            </a:pPr>
            <a:fld id="{5FF989DA-B2B1-4DB0-928D-F575A18E0BA2}" type="datetime1">
              <a:rPr lang="en-GB" altLang="zh-TW" smtClean="0"/>
              <a:t>09/05/2024</a:t>
            </a:fld>
            <a:endParaRPr lang="en-US" altLang="zh-TW"/>
          </a:p>
        </p:txBody>
      </p:sp>
      <p:sp>
        <p:nvSpPr>
          <p:cNvPr id="6" name="Rectangle 68">
            <a:extLst>
              <a:ext uri="{FF2B5EF4-FFF2-40B4-BE49-F238E27FC236}">
                <a16:creationId xmlns:a16="http://schemas.microsoft.com/office/drawing/2014/main" id="{EF19ED18-714D-D227-37B8-DA85EDEB73D4}"/>
              </a:ext>
            </a:extLst>
          </p:cNvPr>
          <p:cNvSpPr>
            <a:spLocks noGrp="1" noChangeArrowheads="1"/>
          </p:cNvSpPr>
          <p:nvPr>
            <p:ph type="ftr" sz="quarter" idx="11"/>
          </p:nvPr>
        </p:nvSpPr>
        <p:spPr/>
        <p:txBody>
          <a:bodyPr/>
          <a:lstStyle>
            <a:lvl1pPr>
              <a:defRPr/>
            </a:lvl1pPr>
          </a:lstStyle>
          <a:p>
            <a:pPr>
              <a:defRPr/>
            </a:pPr>
            <a:endParaRPr lang="en-US" altLang="zh-TW"/>
          </a:p>
        </p:txBody>
      </p:sp>
      <p:sp>
        <p:nvSpPr>
          <p:cNvPr id="7" name="Rectangle 69">
            <a:extLst>
              <a:ext uri="{FF2B5EF4-FFF2-40B4-BE49-F238E27FC236}">
                <a16:creationId xmlns:a16="http://schemas.microsoft.com/office/drawing/2014/main" id="{DF783E52-D941-8B58-8366-89757AE17E45}"/>
              </a:ext>
            </a:extLst>
          </p:cNvPr>
          <p:cNvSpPr>
            <a:spLocks noGrp="1" noChangeArrowheads="1"/>
          </p:cNvSpPr>
          <p:nvPr>
            <p:ph type="sldNum" sz="quarter" idx="12"/>
          </p:nvPr>
        </p:nvSpPr>
        <p:spPr/>
        <p:txBody>
          <a:bodyPr/>
          <a:lstStyle>
            <a:lvl1pPr>
              <a:defRPr/>
            </a:lvl1pPr>
          </a:lstStyle>
          <a:p>
            <a:fld id="{45524711-8018-459C-BB9D-E5E1F73E95AD}" type="slidenum">
              <a:rPr lang="en-US" altLang="zh-TW"/>
              <a:pPr/>
              <a:t>‹#›</a:t>
            </a:fld>
            <a:endParaRPr lang="en-US" altLang="zh-TW"/>
          </a:p>
        </p:txBody>
      </p:sp>
    </p:spTree>
    <p:extLst>
      <p:ext uri="{BB962C8B-B14F-4D97-AF65-F5344CB8AC3E}">
        <p14:creationId xmlns:p14="http://schemas.microsoft.com/office/powerpoint/2010/main" val="3500992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3A6C-2092-F097-778B-D987D81B20C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401E4A-91E2-EF45-EEDB-A08FCBB9B8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2382CD-FA5D-4AFA-6E9F-A394C545CB2D}"/>
              </a:ext>
            </a:extLst>
          </p:cNvPr>
          <p:cNvSpPr>
            <a:spLocks noGrp="1"/>
          </p:cNvSpPr>
          <p:nvPr>
            <p:ph type="dt" sz="half" idx="10"/>
          </p:nvPr>
        </p:nvSpPr>
        <p:spPr/>
        <p:txBody>
          <a:bodyPr/>
          <a:lstStyle/>
          <a:p>
            <a:fld id="{EA40358E-271F-4934-8337-1A0E794021A4}" type="datetime1">
              <a:rPr lang="en-GB" smtClean="0"/>
              <a:t>09/05/2024</a:t>
            </a:fld>
            <a:endParaRPr lang="en-GB"/>
          </a:p>
        </p:txBody>
      </p:sp>
      <p:sp>
        <p:nvSpPr>
          <p:cNvPr id="5" name="Footer Placeholder 4">
            <a:extLst>
              <a:ext uri="{FF2B5EF4-FFF2-40B4-BE49-F238E27FC236}">
                <a16:creationId xmlns:a16="http://schemas.microsoft.com/office/drawing/2014/main" id="{E9287810-A624-6697-8F7B-8298F289EE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AB06B28-7FBF-CA6D-7B59-9ECC45E7208B}"/>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3569617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B617-262E-676D-EC86-3A12467BEE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9C62613-93E1-5236-261E-4A421066E9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A5BBFD-907A-45E6-A558-908D0BA22066}"/>
              </a:ext>
            </a:extLst>
          </p:cNvPr>
          <p:cNvSpPr>
            <a:spLocks noGrp="1"/>
          </p:cNvSpPr>
          <p:nvPr>
            <p:ph type="dt" sz="half" idx="10"/>
          </p:nvPr>
        </p:nvSpPr>
        <p:spPr/>
        <p:txBody>
          <a:bodyPr/>
          <a:lstStyle/>
          <a:p>
            <a:fld id="{13A97377-CF24-4BA5-933A-AC8EC031B963}" type="datetime1">
              <a:rPr lang="en-GB" smtClean="0"/>
              <a:t>09/05/2024</a:t>
            </a:fld>
            <a:endParaRPr lang="en-GB"/>
          </a:p>
        </p:txBody>
      </p:sp>
      <p:sp>
        <p:nvSpPr>
          <p:cNvPr id="5" name="Footer Placeholder 4">
            <a:extLst>
              <a:ext uri="{FF2B5EF4-FFF2-40B4-BE49-F238E27FC236}">
                <a16:creationId xmlns:a16="http://schemas.microsoft.com/office/drawing/2014/main" id="{42E513A7-D25D-72AC-7BA3-8463F86C1D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FCD71D-62F8-F859-0460-A7D8C24299F0}"/>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5951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D1D9-7BC0-3B27-CB29-723ADF1159F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9B37781-3E33-984A-AAA9-6B774BB08E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AC1C8E3-CBAC-B0B0-C241-D4F8C292DF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5BE328B-28EE-E1C6-0079-5FD4C1CFFF8C}"/>
              </a:ext>
            </a:extLst>
          </p:cNvPr>
          <p:cNvSpPr>
            <a:spLocks noGrp="1"/>
          </p:cNvSpPr>
          <p:nvPr>
            <p:ph type="dt" sz="half" idx="10"/>
          </p:nvPr>
        </p:nvSpPr>
        <p:spPr/>
        <p:txBody>
          <a:bodyPr/>
          <a:lstStyle/>
          <a:p>
            <a:fld id="{51D44D09-568D-4E41-8327-3D62811296E5}" type="datetime1">
              <a:rPr lang="en-GB" smtClean="0"/>
              <a:t>09/05/2024</a:t>
            </a:fld>
            <a:endParaRPr lang="en-GB"/>
          </a:p>
        </p:txBody>
      </p:sp>
      <p:sp>
        <p:nvSpPr>
          <p:cNvPr id="6" name="Footer Placeholder 5">
            <a:extLst>
              <a:ext uri="{FF2B5EF4-FFF2-40B4-BE49-F238E27FC236}">
                <a16:creationId xmlns:a16="http://schemas.microsoft.com/office/drawing/2014/main" id="{29796194-A66E-AFBC-5B79-54F964649D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BC67B2-756C-AB1A-20D9-760B9818638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170887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F2567-9B67-BADA-9382-6137AE28ACD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28140F-679A-7182-156C-B101356794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6A1C1-B41E-74FC-0094-20132F9CC7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19BA698-7053-D3E7-71D2-2A204A53FD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F8AC6C-C0FC-074F-34F5-3812C6488A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89C1DFA-61B0-A094-775F-EF545DFD23B0}"/>
              </a:ext>
            </a:extLst>
          </p:cNvPr>
          <p:cNvSpPr>
            <a:spLocks noGrp="1"/>
          </p:cNvSpPr>
          <p:nvPr>
            <p:ph type="dt" sz="half" idx="10"/>
          </p:nvPr>
        </p:nvSpPr>
        <p:spPr/>
        <p:txBody>
          <a:bodyPr/>
          <a:lstStyle/>
          <a:p>
            <a:fld id="{502DB4CE-9B72-46C1-9801-AD1FEA391F21}" type="datetime1">
              <a:rPr lang="en-GB" smtClean="0"/>
              <a:t>09/05/2024</a:t>
            </a:fld>
            <a:endParaRPr lang="en-GB"/>
          </a:p>
        </p:txBody>
      </p:sp>
      <p:sp>
        <p:nvSpPr>
          <p:cNvPr id="8" name="Footer Placeholder 7">
            <a:extLst>
              <a:ext uri="{FF2B5EF4-FFF2-40B4-BE49-F238E27FC236}">
                <a16:creationId xmlns:a16="http://schemas.microsoft.com/office/drawing/2014/main" id="{3DB272F5-DDE3-6FDB-2D57-8E4CEDBCA0EE}"/>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96C64AD-61E8-487D-C7EA-078521A78C03}"/>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684926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5ACAB-11BF-A698-566D-AD945C2D89B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CE9F839-170A-D7A1-6217-EAF1238E87A2}"/>
              </a:ext>
            </a:extLst>
          </p:cNvPr>
          <p:cNvSpPr>
            <a:spLocks noGrp="1"/>
          </p:cNvSpPr>
          <p:nvPr>
            <p:ph type="dt" sz="half" idx="10"/>
          </p:nvPr>
        </p:nvSpPr>
        <p:spPr/>
        <p:txBody>
          <a:bodyPr/>
          <a:lstStyle/>
          <a:p>
            <a:fld id="{D9EA99B3-56C2-4F0E-8526-F3F857423E40}" type="datetime1">
              <a:rPr lang="en-GB" smtClean="0"/>
              <a:t>09/05/2024</a:t>
            </a:fld>
            <a:endParaRPr lang="en-GB"/>
          </a:p>
        </p:txBody>
      </p:sp>
      <p:sp>
        <p:nvSpPr>
          <p:cNvPr id="4" name="Footer Placeholder 3">
            <a:extLst>
              <a:ext uri="{FF2B5EF4-FFF2-40B4-BE49-F238E27FC236}">
                <a16:creationId xmlns:a16="http://schemas.microsoft.com/office/drawing/2014/main" id="{F11CD956-16AD-08E2-EF28-CA8B0624B6C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EEA640A-FAA1-4AC1-D00F-F0F367B65D28}"/>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4246699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FD011A-3AE5-DDC4-07DE-A7C5F9196099}"/>
              </a:ext>
            </a:extLst>
          </p:cNvPr>
          <p:cNvSpPr>
            <a:spLocks noGrp="1"/>
          </p:cNvSpPr>
          <p:nvPr>
            <p:ph type="dt" sz="half" idx="10"/>
          </p:nvPr>
        </p:nvSpPr>
        <p:spPr/>
        <p:txBody>
          <a:bodyPr/>
          <a:lstStyle/>
          <a:p>
            <a:fld id="{E62659DA-1987-49F5-A71A-34FF5A23F905}" type="datetime1">
              <a:rPr lang="en-GB" smtClean="0"/>
              <a:t>09/05/2024</a:t>
            </a:fld>
            <a:endParaRPr lang="en-GB"/>
          </a:p>
        </p:txBody>
      </p:sp>
      <p:sp>
        <p:nvSpPr>
          <p:cNvPr id="3" name="Footer Placeholder 2">
            <a:extLst>
              <a:ext uri="{FF2B5EF4-FFF2-40B4-BE49-F238E27FC236}">
                <a16:creationId xmlns:a16="http://schemas.microsoft.com/office/drawing/2014/main" id="{727D2C4F-6BA8-E4E2-9335-C1BC1690B0C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D4B98F8-7967-E8A9-FC3A-EFECF47E6259}"/>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1217449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B290F-3A56-CCF9-1009-A7AB49F038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9402BA5-CC69-F3D2-1596-0D01D0FC38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4BAD44D-BD06-E829-DAE1-0F7C724CC2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B90531-DC6D-5ABF-8CC6-40C58063E8C3}"/>
              </a:ext>
            </a:extLst>
          </p:cNvPr>
          <p:cNvSpPr>
            <a:spLocks noGrp="1"/>
          </p:cNvSpPr>
          <p:nvPr>
            <p:ph type="dt" sz="half" idx="10"/>
          </p:nvPr>
        </p:nvSpPr>
        <p:spPr/>
        <p:txBody>
          <a:bodyPr/>
          <a:lstStyle/>
          <a:p>
            <a:fld id="{AFE78633-2BF9-4497-B849-6432167E2F51}" type="datetime1">
              <a:rPr lang="en-GB" smtClean="0"/>
              <a:t>09/05/2024</a:t>
            </a:fld>
            <a:endParaRPr lang="en-GB"/>
          </a:p>
        </p:txBody>
      </p:sp>
      <p:sp>
        <p:nvSpPr>
          <p:cNvPr id="6" name="Footer Placeholder 5">
            <a:extLst>
              <a:ext uri="{FF2B5EF4-FFF2-40B4-BE49-F238E27FC236}">
                <a16:creationId xmlns:a16="http://schemas.microsoft.com/office/drawing/2014/main" id="{656DD351-AEF1-2274-2206-70DC567795B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67BF891-03AB-F7A9-BD16-E064392B22DB}"/>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236491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5A26-AB61-B5B3-9318-63A071132A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8E761A2-C791-3A33-2843-31EB842976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AF663B9-2C35-488A-80E0-180B8294E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1EA02-D3F3-3322-D56D-25F48BE6104D}"/>
              </a:ext>
            </a:extLst>
          </p:cNvPr>
          <p:cNvSpPr>
            <a:spLocks noGrp="1"/>
          </p:cNvSpPr>
          <p:nvPr>
            <p:ph type="dt" sz="half" idx="10"/>
          </p:nvPr>
        </p:nvSpPr>
        <p:spPr/>
        <p:txBody>
          <a:bodyPr/>
          <a:lstStyle/>
          <a:p>
            <a:fld id="{01273EC6-5FFF-4060-885F-C8F08C10E363}" type="datetime1">
              <a:rPr lang="en-GB" smtClean="0"/>
              <a:t>09/05/2024</a:t>
            </a:fld>
            <a:endParaRPr lang="en-GB"/>
          </a:p>
        </p:txBody>
      </p:sp>
      <p:sp>
        <p:nvSpPr>
          <p:cNvPr id="6" name="Footer Placeholder 5">
            <a:extLst>
              <a:ext uri="{FF2B5EF4-FFF2-40B4-BE49-F238E27FC236}">
                <a16:creationId xmlns:a16="http://schemas.microsoft.com/office/drawing/2014/main" id="{B5F187B2-2A79-4713-9A89-25C10CB47D4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8FCB3F1-4EC0-7E86-0B32-F8F45D88958C}"/>
              </a:ext>
            </a:extLst>
          </p:cNvPr>
          <p:cNvSpPr>
            <a:spLocks noGrp="1"/>
          </p:cNvSpPr>
          <p:nvPr>
            <p:ph type="sldNum" sz="quarter" idx="12"/>
          </p:nvPr>
        </p:nvSpPr>
        <p:spPr/>
        <p:txBody>
          <a:bodyPr/>
          <a:lstStyle/>
          <a:p>
            <a:fld id="{5556E47F-8EBE-4D3C-805E-BD604E5B9BE5}" type="slidenum">
              <a:rPr lang="en-GB" smtClean="0"/>
              <a:t>‹#›</a:t>
            </a:fld>
            <a:endParaRPr lang="en-GB"/>
          </a:p>
        </p:txBody>
      </p:sp>
    </p:spTree>
    <p:extLst>
      <p:ext uri="{BB962C8B-B14F-4D97-AF65-F5344CB8AC3E}">
        <p14:creationId xmlns:p14="http://schemas.microsoft.com/office/powerpoint/2010/main" val="231386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11FCEAA-0189-EBD2-3F81-553841BDA1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8C4E670-BED3-CCAB-D00F-6F6287902E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0D74D2-B65D-EA7B-C495-CCF417F3BD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7577D9-1F4D-4E18-9E8B-E81643D2A5A0}" type="datetime1">
              <a:rPr lang="en-GB" smtClean="0"/>
              <a:t>09/05/2024</a:t>
            </a:fld>
            <a:endParaRPr lang="en-GB"/>
          </a:p>
        </p:txBody>
      </p:sp>
      <p:sp>
        <p:nvSpPr>
          <p:cNvPr id="5" name="Footer Placeholder 4">
            <a:extLst>
              <a:ext uri="{FF2B5EF4-FFF2-40B4-BE49-F238E27FC236}">
                <a16:creationId xmlns:a16="http://schemas.microsoft.com/office/drawing/2014/main" id="{46FD7E3E-9D8B-9C1A-B353-8EA730EFCC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DA49FA7-C585-71CE-8C30-EA01F1D42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6E47F-8EBE-4D3C-805E-BD604E5B9BE5}" type="slidenum">
              <a:rPr lang="en-GB" smtClean="0"/>
              <a:t>‹#›</a:t>
            </a:fld>
            <a:endParaRPr lang="en-GB"/>
          </a:p>
        </p:txBody>
      </p:sp>
    </p:spTree>
    <p:extLst>
      <p:ext uri="{BB962C8B-B14F-4D97-AF65-F5344CB8AC3E}">
        <p14:creationId xmlns:p14="http://schemas.microsoft.com/office/powerpoint/2010/main" val="1589063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marriott.com/default.mi" TargetMode="External"/><Relationship Id="rId7"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upload.wikimedia.org/wikipedia/en/8/86/McDonalds1.svg" TargetMode="Externa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jpe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drive/folders/1YrjLwHvxZhpdIiLjohYHx9ojDSl_0VwV?usp=sharing"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Discussing">
            <a:extLst>
              <a:ext uri="{FF2B5EF4-FFF2-40B4-BE49-F238E27FC236}">
                <a16:creationId xmlns:a16="http://schemas.microsoft.com/office/drawing/2014/main" id="{D0A25C35-515A-EBDB-A715-812BC5FCA1C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F43D0B-2E51-07A6-0764-CACF02B3E64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Introduction to Entrepreneurship </a:t>
            </a:r>
            <a:endParaRPr lang="en-GB" sz="5200">
              <a:solidFill>
                <a:srgbClr val="FFFFFF"/>
              </a:solidFill>
            </a:endParaRPr>
          </a:p>
        </p:txBody>
      </p:sp>
      <p:sp>
        <p:nvSpPr>
          <p:cNvPr id="3" name="Subtitle 2">
            <a:extLst>
              <a:ext uri="{FF2B5EF4-FFF2-40B4-BE49-F238E27FC236}">
                <a16:creationId xmlns:a16="http://schemas.microsoft.com/office/drawing/2014/main" id="{AB13ABCC-5290-9055-4BDB-A956CF319992}"/>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Dr. Zunaira Saqib </a:t>
            </a:r>
            <a:endParaRPr lang="en-GB">
              <a:solidFill>
                <a:srgbClr val="FFFFFF"/>
              </a:solidFill>
            </a:endParaRPr>
          </a:p>
        </p:txBody>
      </p:sp>
    </p:spTree>
    <p:extLst>
      <p:ext uri="{BB962C8B-B14F-4D97-AF65-F5344CB8AC3E}">
        <p14:creationId xmlns:p14="http://schemas.microsoft.com/office/powerpoint/2010/main" val="224228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994DEFC-9E84-08AC-B6EF-C2E25C7C66DD}"/>
              </a:ext>
            </a:extLst>
          </p:cNvPr>
          <p:cNvSpPr>
            <a:spLocks noGrp="1"/>
          </p:cNvSpPr>
          <p:nvPr>
            <p:ph type="title"/>
          </p:nvPr>
        </p:nvSpPr>
        <p:spPr>
          <a:xfrm>
            <a:off x="838200" y="365125"/>
            <a:ext cx="10515600" cy="1325563"/>
          </a:xfrm>
        </p:spPr>
        <p:txBody>
          <a:bodyPr>
            <a:normAutofit/>
          </a:bodyPr>
          <a:lstStyle/>
          <a:p>
            <a:r>
              <a:rPr lang="en-US" dirty="0"/>
              <a:t>What Is Involved In Franchising?</a:t>
            </a:r>
            <a:endParaRPr lang="en-SG" dirty="0"/>
          </a:p>
        </p:txBody>
      </p:sp>
      <p:sp>
        <p:nvSpPr>
          <p:cNvPr id="21506" name="Content Placeholder 2">
            <a:extLst>
              <a:ext uri="{FF2B5EF4-FFF2-40B4-BE49-F238E27FC236}">
                <a16:creationId xmlns:a16="http://schemas.microsoft.com/office/drawing/2014/main" id="{F8EB6BAE-6A3C-A97C-141D-4E8016BD5F13}"/>
              </a:ext>
            </a:extLst>
          </p:cNvPr>
          <p:cNvSpPr>
            <a:spLocks noGrp="1"/>
          </p:cNvSpPr>
          <p:nvPr>
            <p:ph idx="1"/>
          </p:nvPr>
        </p:nvSpPr>
        <p:spPr>
          <a:xfrm>
            <a:off x="838200" y="1825625"/>
            <a:ext cx="10515600" cy="4351338"/>
          </a:xfrm>
        </p:spPr>
        <p:txBody>
          <a:bodyPr/>
          <a:lstStyle/>
          <a:p>
            <a:pPr lvl="1"/>
            <a:r>
              <a:rPr lang="en-SG" altLang="en-US" dirty="0"/>
              <a:t>Tenure/Period of contract</a:t>
            </a:r>
          </a:p>
          <a:p>
            <a:pPr lvl="1"/>
            <a:r>
              <a:rPr lang="en-SG" altLang="en-US" dirty="0"/>
              <a:t>Initial fee</a:t>
            </a:r>
          </a:p>
          <a:p>
            <a:pPr lvl="1"/>
            <a:r>
              <a:rPr lang="en-SG" altLang="en-US" dirty="0"/>
              <a:t>Royalty/management fee</a:t>
            </a:r>
          </a:p>
          <a:p>
            <a:pPr lvl="1"/>
            <a:r>
              <a:rPr lang="en-SG" altLang="en-US" dirty="0"/>
              <a:t>Renovation cost</a:t>
            </a:r>
          </a:p>
          <a:p>
            <a:pPr lvl="1"/>
            <a:r>
              <a:rPr lang="en-SG" altLang="en-US" dirty="0"/>
              <a:t>Territory</a:t>
            </a:r>
          </a:p>
          <a:p>
            <a:pPr lvl="1"/>
            <a:r>
              <a:rPr lang="en-SG" altLang="en-US" dirty="0"/>
              <a:t>Supply of goods and services</a:t>
            </a:r>
          </a:p>
          <a:p>
            <a:pPr lvl="1"/>
            <a:r>
              <a:rPr lang="en-SG" altLang="en-US" dirty="0"/>
              <a:t>Compliance with contract</a:t>
            </a:r>
          </a:p>
          <a:p>
            <a:pPr lvl="1"/>
            <a:r>
              <a:rPr lang="en-SG" altLang="en-US" dirty="0"/>
              <a:t>Terms of termination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 calcmode="lin" valueType="num">
                                      <p:cBhvr>
                                        <p:cTn id="7" dur="500" fill="hold"/>
                                        <p:tgtEl>
                                          <p:spTgt spid="21506">
                                            <p:txEl>
                                              <p:pRg st="0" end="0"/>
                                            </p:txEl>
                                          </p:spTgt>
                                        </p:tgtEl>
                                        <p:attrNameLst>
                                          <p:attrName>ppt_w</p:attrName>
                                        </p:attrNameLst>
                                      </p:cBhvr>
                                      <p:tavLst>
                                        <p:tav tm="0">
                                          <p:val>
                                            <p:strVal val="#ppt_w*0.05"/>
                                          </p:val>
                                        </p:tav>
                                        <p:tav tm="100000">
                                          <p:val>
                                            <p:strVal val="#ppt_w"/>
                                          </p:val>
                                        </p:tav>
                                      </p:tavLst>
                                    </p:anim>
                                    <p:anim calcmode="lin" valueType="num">
                                      <p:cBhvr>
                                        <p:cTn id="8" dur="500" fill="hold"/>
                                        <p:tgtEl>
                                          <p:spTgt spid="21506">
                                            <p:txEl>
                                              <p:pRg st="0" end="0"/>
                                            </p:txEl>
                                          </p:spTgt>
                                        </p:tgtEl>
                                        <p:attrNameLst>
                                          <p:attrName>ppt_h</p:attrName>
                                        </p:attrNameLst>
                                      </p:cBhvr>
                                      <p:tavLst>
                                        <p:tav tm="0">
                                          <p:val>
                                            <p:strVal val="#ppt_h"/>
                                          </p:val>
                                        </p:tav>
                                        <p:tav tm="100000">
                                          <p:val>
                                            <p:strVal val="#ppt_h"/>
                                          </p:val>
                                        </p:tav>
                                      </p:tavLst>
                                    </p:anim>
                                    <p:anim calcmode="lin" valueType="num">
                                      <p:cBhvr>
                                        <p:cTn id="9" dur="500" fill="hold"/>
                                        <p:tgtEl>
                                          <p:spTgt spid="21506">
                                            <p:txEl>
                                              <p:pRg st="0" end="0"/>
                                            </p:txEl>
                                          </p:spTgt>
                                        </p:tgtEl>
                                        <p:attrNameLst>
                                          <p:attrName>ppt_x</p:attrName>
                                        </p:attrNameLst>
                                      </p:cBhvr>
                                      <p:tavLst>
                                        <p:tav tm="0">
                                          <p:val>
                                            <p:strVal val="#ppt_x-.2"/>
                                          </p:val>
                                        </p:tav>
                                        <p:tav tm="100000">
                                          <p:val>
                                            <p:strVal val="#ppt_x"/>
                                          </p:val>
                                        </p:tav>
                                      </p:tavLst>
                                    </p:anim>
                                    <p:anim calcmode="lin" valueType="num">
                                      <p:cBhvr>
                                        <p:cTn id="10" dur="500" fill="hold"/>
                                        <p:tgtEl>
                                          <p:spTgt spid="21506">
                                            <p:txEl>
                                              <p:pRg st="0" end="0"/>
                                            </p:txEl>
                                          </p:spTgt>
                                        </p:tgtEl>
                                        <p:attrNameLst>
                                          <p:attrName>ppt_y</p:attrName>
                                        </p:attrNameLst>
                                      </p:cBhvr>
                                      <p:tavLst>
                                        <p:tav tm="0">
                                          <p:val>
                                            <p:strVal val="#ppt_y"/>
                                          </p:val>
                                        </p:tav>
                                        <p:tav tm="100000">
                                          <p:val>
                                            <p:strVal val="#ppt_y"/>
                                          </p:val>
                                        </p:tav>
                                      </p:tavLst>
                                    </p:anim>
                                    <p:animEffect transition="in" filter="fade">
                                      <p:cBhvr>
                                        <p:cTn id="11" dur="500"/>
                                        <p:tgtEl>
                                          <p:spTgt spid="2150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21506">
                                            <p:txEl>
                                              <p:pRg st="1" end="1"/>
                                            </p:txEl>
                                          </p:spTgt>
                                        </p:tgtEl>
                                        <p:attrNameLst>
                                          <p:attrName>style.visibility</p:attrName>
                                        </p:attrNameLst>
                                      </p:cBhvr>
                                      <p:to>
                                        <p:strVal val="visible"/>
                                      </p:to>
                                    </p:set>
                                    <p:anim calcmode="lin" valueType="num">
                                      <p:cBhvr>
                                        <p:cTn id="16" dur="500" fill="hold"/>
                                        <p:tgtEl>
                                          <p:spTgt spid="21506">
                                            <p:txEl>
                                              <p:pRg st="1" end="1"/>
                                            </p:txEl>
                                          </p:spTgt>
                                        </p:tgtEl>
                                        <p:attrNameLst>
                                          <p:attrName>ppt_w</p:attrName>
                                        </p:attrNameLst>
                                      </p:cBhvr>
                                      <p:tavLst>
                                        <p:tav tm="0">
                                          <p:val>
                                            <p:strVal val="#ppt_w*0.05"/>
                                          </p:val>
                                        </p:tav>
                                        <p:tav tm="100000">
                                          <p:val>
                                            <p:strVal val="#ppt_w"/>
                                          </p:val>
                                        </p:tav>
                                      </p:tavLst>
                                    </p:anim>
                                    <p:anim calcmode="lin" valueType="num">
                                      <p:cBhvr>
                                        <p:cTn id="17" dur="500" fill="hold"/>
                                        <p:tgtEl>
                                          <p:spTgt spid="21506">
                                            <p:txEl>
                                              <p:pRg st="1" end="1"/>
                                            </p:txEl>
                                          </p:spTgt>
                                        </p:tgtEl>
                                        <p:attrNameLst>
                                          <p:attrName>ppt_h</p:attrName>
                                        </p:attrNameLst>
                                      </p:cBhvr>
                                      <p:tavLst>
                                        <p:tav tm="0">
                                          <p:val>
                                            <p:strVal val="#ppt_h"/>
                                          </p:val>
                                        </p:tav>
                                        <p:tav tm="100000">
                                          <p:val>
                                            <p:strVal val="#ppt_h"/>
                                          </p:val>
                                        </p:tav>
                                      </p:tavLst>
                                    </p:anim>
                                    <p:anim calcmode="lin" valueType="num">
                                      <p:cBhvr>
                                        <p:cTn id="18" dur="500" fill="hold"/>
                                        <p:tgtEl>
                                          <p:spTgt spid="21506">
                                            <p:txEl>
                                              <p:pRg st="1" end="1"/>
                                            </p:txEl>
                                          </p:spTgt>
                                        </p:tgtEl>
                                        <p:attrNameLst>
                                          <p:attrName>ppt_x</p:attrName>
                                        </p:attrNameLst>
                                      </p:cBhvr>
                                      <p:tavLst>
                                        <p:tav tm="0">
                                          <p:val>
                                            <p:strVal val="#ppt_x-.2"/>
                                          </p:val>
                                        </p:tav>
                                        <p:tav tm="100000">
                                          <p:val>
                                            <p:strVal val="#ppt_x"/>
                                          </p:val>
                                        </p:tav>
                                      </p:tavLst>
                                    </p:anim>
                                    <p:anim calcmode="lin" valueType="num">
                                      <p:cBhvr>
                                        <p:cTn id="19" dur="500" fill="hold"/>
                                        <p:tgtEl>
                                          <p:spTgt spid="21506">
                                            <p:txEl>
                                              <p:pRg st="1" end="1"/>
                                            </p:txEl>
                                          </p:spTgt>
                                        </p:tgtEl>
                                        <p:attrNameLst>
                                          <p:attrName>ppt_y</p:attrName>
                                        </p:attrNameLst>
                                      </p:cBhvr>
                                      <p:tavLst>
                                        <p:tav tm="0">
                                          <p:val>
                                            <p:strVal val="#ppt_y"/>
                                          </p:val>
                                        </p:tav>
                                        <p:tav tm="100000">
                                          <p:val>
                                            <p:strVal val="#ppt_y"/>
                                          </p:val>
                                        </p:tav>
                                      </p:tavLst>
                                    </p:anim>
                                    <p:animEffect transition="in" filter="fade">
                                      <p:cBhvr>
                                        <p:cTn id="20" dur="500"/>
                                        <p:tgtEl>
                                          <p:spTgt spid="2150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21506">
                                            <p:txEl>
                                              <p:pRg st="2" end="2"/>
                                            </p:txEl>
                                          </p:spTgt>
                                        </p:tgtEl>
                                        <p:attrNameLst>
                                          <p:attrName>style.visibility</p:attrName>
                                        </p:attrNameLst>
                                      </p:cBhvr>
                                      <p:to>
                                        <p:strVal val="visible"/>
                                      </p:to>
                                    </p:set>
                                    <p:anim calcmode="lin" valueType="num">
                                      <p:cBhvr>
                                        <p:cTn id="25" dur="500" fill="hold"/>
                                        <p:tgtEl>
                                          <p:spTgt spid="21506">
                                            <p:txEl>
                                              <p:pRg st="2" end="2"/>
                                            </p:txEl>
                                          </p:spTgt>
                                        </p:tgtEl>
                                        <p:attrNameLst>
                                          <p:attrName>ppt_w</p:attrName>
                                        </p:attrNameLst>
                                      </p:cBhvr>
                                      <p:tavLst>
                                        <p:tav tm="0">
                                          <p:val>
                                            <p:strVal val="#ppt_w*0.05"/>
                                          </p:val>
                                        </p:tav>
                                        <p:tav tm="100000">
                                          <p:val>
                                            <p:strVal val="#ppt_w"/>
                                          </p:val>
                                        </p:tav>
                                      </p:tavLst>
                                    </p:anim>
                                    <p:anim calcmode="lin" valueType="num">
                                      <p:cBhvr>
                                        <p:cTn id="26" dur="500" fill="hold"/>
                                        <p:tgtEl>
                                          <p:spTgt spid="21506">
                                            <p:txEl>
                                              <p:pRg st="2" end="2"/>
                                            </p:txEl>
                                          </p:spTgt>
                                        </p:tgtEl>
                                        <p:attrNameLst>
                                          <p:attrName>ppt_h</p:attrName>
                                        </p:attrNameLst>
                                      </p:cBhvr>
                                      <p:tavLst>
                                        <p:tav tm="0">
                                          <p:val>
                                            <p:strVal val="#ppt_h"/>
                                          </p:val>
                                        </p:tav>
                                        <p:tav tm="100000">
                                          <p:val>
                                            <p:strVal val="#ppt_h"/>
                                          </p:val>
                                        </p:tav>
                                      </p:tavLst>
                                    </p:anim>
                                    <p:anim calcmode="lin" valueType="num">
                                      <p:cBhvr>
                                        <p:cTn id="27" dur="500" fill="hold"/>
                                        <p:tgtEl>
                                          <p:spTgt spid="21506">
                                            <p:txEl>
                                              <p:pRg st="2" end="2"/>
                                            </p:txEl>
                                          </p:spTgt>
                                        </p:tgtEl>
                                        <p:attrNameLst>
                                          <p:attrName>ppt_x</p:attrName>
                                        </p:attrNameLst>
                                      </p:cBhvr>
                                      <p:tavLst>
                                        <p:tav tm="0">
                                          <p:val>
                                            <p:strVal val="#ppt_x-.2"/>
                                          </p:val>
                                        </p:tav>
                                        <p:tav tm="100000">
                                          <p:val>
                                            <p:strVal val="#ppt_x"/>
                                          </p:val>
                                        </p:tav>
                                      </p:tavLst>
                                    </p:anim>
                                    <p:anim calcmode="lin" valueType="num">
                                      <p:cBhvr>
                                        <p:cTn id="28" dur="500" fill="hold"/>
                                        <p:tgtEl>
                                          <p:spTgt spid="21506">
                                            <p:txEl>
                                              <p:pRg st="2" end="2"/>
                                            </p:txEl>
                                          </p:spTgt>
                                        </p:tgtEl>
                                        <p:attrNameLst>
                                          <p:attrName>ppt_y</p:attrName>
                                        </p:attrNameLst>
                                      </p:cBhvr>
                                      <p:tavLst>
                                        <p:tav tm="0">
                                          <p:val>
                                            <p:strVal val="#ppt_y"/>
                                          </p:val>
                                        </p:tav>
                                        <p:tav tm="100000">
                                          <p:val>
                                            <p:strVal val="#ppt_y"/>
                                          </p:val>
                                        </p:tav>
                                      </p:tavLst>
                                    </p:anim>
                                    <p:animEffect transition="in" filter="fade">
                                      <p:cBhvr>
                                        <p:cTn id="29" dur="500"/>
                                        <p:tgtEl>
                                          <p:spTgt spid="2150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21506">
                                            <p:txEl>
                                              <p:pRg st="3" end="3"/>
                                            </p:txEl>
                                          </p:spTgt>
                                        </p:tgtEl>
                                        <p:attrNameLst>
                                          <p:attrName>style.visibility</p:attrName>
                                        </p:attrNameLst>
                                      </p:cBhvr>
                                      <p:to>
                                        <p:strVal val="visible"/>
                                      </p:to>
                                    </p:set>
                                    <p:anim calcmode="lin" valueType="num">
                                      <p:cBhvr>
                                        <p:cTn id="34" dur="500" fill="hold"/>
                                        <p:tgtEl>
                                          <p:spTgt spid="21506">
                                            <p:txEl>
                                              <p:pRg st="3" end="3"/>
                                            </p:txEl>
                                          </p:spTgt>
                                        </p:tgtEl>
                                        <p:attrNameLst>
                                          <p:attrName>ppt_w</p:attrName>
                                        </p:attrNameLst>
                                      </p:cBhvr>
                                      <p:tavLst>
                                        <p:tav tm="0">
                                          <p:val>
                                            <p:strVal val="#ppt_w*0.05"/>
                                          </p:val>
                                        </p:tav>
                                        <p:tav tm="100000">
                                          <p:val>
                                            <p:strVal val="#ppt_w"/>
                                          </p:val>
                                        </p:tav>
                                      </p:tavLst>
                                    </p:anim>
                                    <p:anim calcmode="lin" valueType="num">
                                      <p:cBhvr>
                                        <p:cTn id="35" dur="500" fill="hold"/>
                                        <p:tgtEl>
                                          <p:spTgt spid="21506">
                                            <p:txEl>
                                              <p:pRg st="3" end="3"/>
                                            </p:txEl>
                                          </p:spTgt>
                                        </p:tgtEl>
                                        <p:attrNameLst>
                                          <p:attrName>ppt_h</p:attrName>
                                        </p:attrNameLst>
                                      </p:cBhvr>
                                      <p:tavLst>
                                        <p:tav tm="0">
                                          <p:val>
                                            <p:strVal val="#ppt_h"/>
                                          </p:val>
                                        </p:tav>
                                        <p:tav tm="100000">
                                          <p:val>
                                            <p:strVal val="#ppt_h"/>
                                          </p:val>
                                        </p:tav>
                                      </p:tavLst>
                                    </p:anim>
                                    <p:anim calcmode="lin" valueType="num">
                                      <p:cBhvr>
                                        <p:cTn id="36" dur="500" fill="hold"/>
                                        <p:tgtEl>
                                          <p:spTgt spid="21506">
                                            <p:txEl>
                                              <p:pRg st="3" end="3"/>
                                            </p:txEl>
                                          </p:spTgt>
                                        </p:tgtEl>
                                        <p:attrNameLst>
                                          <p:attrName>ppt_x</p:attrName>
                                        </p:attrNameLst>
                                      </p:cBhvr>
                                      <p:tavLst>
                                        <p:tav tm="0">
                                          <p:val>
                                            <p:strVal val="#ppt_x-.2"/>
                                          </p:val>
                                        </p:tav>
                                        <p:tav tm="100000">
                                          <p:val>
                                            <p:strVal val="#ppt_x"/>
                                          </p:val>
                                        </p:tav>
                                      </p:tavLst>
                                    </p:anim>
                                    <p:anim calcmode="lin" valueType="num">
                                      <p:cBhvr>
                                        <p:cTn id="37" dur="500" fill="hold"/>
                                        <p:tgtEl>
                                          <p:spTgt spid="21506">
                                            <p:txEl>
                                              <p:pRg st="3" end="3"/>
                                            </p:txEl>
                                          </p:spTgt>
                                        </p:tgtEl>
                                        <p:attrNameLst>
                                          <p:attrName>ppt_y</p:attrName>
                                        </p:attrNameLst>
                                      </p:cBhvr>
                                      <p:tavLst>
                                        <p:tav tm="0">
                                          <p:val>
                                            <p:strVal val="#ppt_y"/>
                                          </p:val>
                                        </p:tav>
                                        <p:tav tm="100000">
                                          <p:val>
                                            <p:strVal val="#ppt_y"/>
                                          </p:val>
                                        </p:tav>
                                      </p:tavLst>
                                    </p:anim>
                                    <p:animEffect transition="in" filter="fade">
                                      <p:cBhvr>
                                        <p:cTn id="38" dur="500"/>
                                        <p:tgtEl>
                                          <p:spTgt spid="21506">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21506">
                                            <p:txEl>
                                              <p:pRg st="4" end="4"/>
                                            </p:txEl>
                                          </p:spTgt>
                                        </p:tgtEl>
                                        <p:attrNameLst>
                                          <p:attrName>style.visibility</p:attrName>
                                        </p:attrNameLst>
                                      </p:cBhvr>
                                      <p:to>
                                        <p:strVal val="visible"/>
                                      </p:to>
                                    </p:set>
                                    <p:anim calcmode="lin" valueType="num">
                                      <p:cBhvr>
                                        <p:cTn id="43" dur="500" fill="hold"/>
                                        <p:tgtEl>
                                          <p:spTgt spid="21506">
                                            <p:txEl>
                                              <p:pRg st="4" end="4"/>
                                            </p:txEl>
                                          </p:spTgt>
                                        </p:tgtEl>
                                        <p:attrNameLst>
                                          <p:attrName>ppt_w</p:attrName>
                                        </p:attrNameLst>
                                      </p:cBhvr>
                                      <p:tavLst>
                                        <p:tav tm="0">
                                          <p:val>
                                            <p:strVal val="#ppt_w*0.05"/>
                                          </p:val>
                                        </p:tav>
                                        <p:tav tm="100000">
                                          <p:val>
                                            <p:strVal val="#ppt_w"/>
                                          </p:val>
                                        </p:tav>
                                      </p:tavLst>
                                    </p:anim>
                                    <p:anim calcmode="lin" valueType="num">
                                      <p:cBhvr>
                                        <p:cTn id="44" dur="500" fill="hold"/>
                                        <p:tgtEl>
                                          <p:spTgt spid="21506">
                                            <p:txEl>
                                              <p:pRg st="4" end="4"/>
                                            </p:txEl>
                                          </p:spTgt>
                                        </p:tgtEl>
                                        <p:attrNameLst>
                                          <p:attrName>ppt_h</p:attrName>
                                        </p:attrNameLst>
                                      </p:cBhvr>
                                      <p:tavLst>
                                        <p:tav tm="0">
                                          <p:val>
                                            <p:strVal val="#ppt_h"/>
                                          </p:val>
                                        </p:tav>
                                        <p:tav tm="100000">
                                          <p:val>
                                            <p:strVal val="#ppt_h"/>
                                          </p:val>
                                        </p:tav>
                                      </p:tavLst>
                                    </p:anim>
                                    <p:anim calcmode="lin" valueType="num">
                                      <p:cBhvr>
                                        <p:cTn id="45" dur="500" fill="hold"/>
                                        <p:tgtEl>
                                          <p:spTgt spid="21506">
                                            <p:txEl>
                                              <p:pRg st="4" end="4"/>
                                            </p:txEl>
                                          </p:spTgt>
                                        </p:tgtEl>
                                        <p:attrNameLst>
                                          <p:attrName>ppt_x</p:attrName>
                                        </p:attrNameLst>
                                      </p:cBhvr>
                                      <p:tavLst>
                                        <p:tav tm="0">
                                          <p:val>
                                            <p:strVal val="#ppt_x-.2"/>
                                          </p:val>
                                        </p:tav>
                                        <p:tav tm="100000">
                                          <p:val>
                                            <p:strVal val="#ppt_x"/>
                                          </p:val>
                                        </p:tav>
                                      </p:tavLst>
                                    </p:anim>
                                    <p:anim calcmode="lin" valueType="num">
                                      <p:cBhvr>
                                        <p:cTn id="46" dur="500" fill="hold"/>
                                        <p:tgtEl>
                                          <p:spTgt spid="21506">
                                            <p:txEl>
                                              <p:pRg st="4" end="4"/>
                                            </p:txEl>
                                          </p:spTgt>
                                        </p:tgtEl>
                                        <p:attrNameLst>
                                          <p:attrName>ppt_y</p:attrName>
                                        </p:attrNameLst>
                                      </p:cBhvr>
                                      <p:tavLst>
                                        <p:tav tm="0">
                                          <p:val>
                                            <p:strVal val="#ppt_y"/>
                                          </p:val>
                                        </p:tav>
                                        <p:tav tm="100000">
                                          <p:val>
                                            <p:strVal val="#ppt_y"/>
                                          </p:val>
                                        </p:tav>
                                      </p:tavLst>
                                    </p:anim>
                                    <p:animEffect transition="in" filter="fade">
                                      <p:cBhvr>
                                        <p:cTn id="47" dur="500"/>
                                        <p:tgtEl>
                                          <p:spTgt spid="21506">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4" presetClass="entr" presetSubtype="0" accel="100000" fill="hold" nodeType="clickEffect">
                                  <p:stCondLst>
                                    <p:cond delay="0"/>
                                  </p:stCondLst>
                                  <p:childTnLst>
                                    <p:set>
                                      <p:cBhvr>
                                        <p:cTn id="51" dur="1" fill="hold">
                                          <p:stCondLst>
                                            <p:cond delay="0"/>
                                          </p:stCondLst>
                                        </p:cTn>
                                        <p:tgtEl>
                                          <p:spTgt spid="21506">
                                            <p:txEl>
                                              <p:pRg st="5" end="5"/>
                                            </p:txEl>
                                          </p:spTgt>
                                        </p:tgtEl>
                                        <p:attrNameLst>
                                          <p:attrName>style.visibility</p:attrName>
                                        </p:attrNameLst>
                                      </p:cBhvr>
                                      <p:to>
                                        <p:strVal val="visible"/>
                                      </p:to>
                                    </p:set>
                                    <p:anim calcmode="lin" valueType="num">
                                      <p:cBhvr>
                                        <p:cTn id="52" dur="500" fill="hold"/>
                                        <p:tgtEl>
                                          <p:spTgt spid="21506">
                                            <p:txEl>
                                              <p:pRg st="5" end="5"/>
                                            </p:txEl>
                                          </p:spTgt>
                                        </p:tgtEl>
                                        <p:attrNameLst>
                                          <p:attrName>ppt_w</p:attrName>
                                        </p:attrNameLst>
                                      </p:cBhvr>
                                      <p:tavLst>
                                        <p:tav tm="0">
                                          <p:val>
                                            <p:strVal val="#ppt_w*0.05"/>
                                          </p:val>
                                        </p:tav>
                                        <p:tav tm="100000">
                                          <p:val>
                                            <p:strVal val="#ppt_w"/>
                                          </p:val>
                                        </p:tav>
                                      </p:tavLst>
                                    </p:anim>
                                    <p:anim calcmode="lin" valueType="num">
                                      <p:cBhvr>
                                        <p:cTn id="53" dur="500" fill="hold"/>
                                        <p:tgtEl>
                                          <p:spTgt spid="21506">
                                            <p:txEl>
                                              <p:pRg st="5" end="5"/>
                                            </p:txEl>
                                          </p:spTgt>
                                        </p:tgtEl>
                                        <p:attrNameLst>
                                          <p:attrName>ppt_h</p:attrName>
                                        </p:attrNameLst>
                                      </p:cBhvr>
                                      <p:tavLst>
                                        <p:tav tm="0">
                                          <p:val>
                                            <p:strVal val="#ppt_h"/>
                                          </p:val>
                                        </p:tav>
                                        <p:tav tm="100000">
                                          <p:val>
                                            <p:strVal val="#ppt_h"/>
                                          </p:val>
                                        </p:tav>
                                      </p:tavLst>
                                    </p:anim>
                                    <p:anim calcmode="lin" valueType="num">
                                      <p:cBhvr>
                                        <p:cTn id="54" dur="500" fill="hold"/>
                                        <p:tgtEl>
                                          <p:spTgt spid="21506">
                                            <p:txEl>
                                              <p:pRg st="5" end="5"/>
                                            </p:txEl>
                                          </p:spTgt>
                                        </p:tgtEl>
                                        <p:attrNameLst>
                                          <p:attrName>ppt_x</p:attrName>
                                        </p:attrNameLst>
                                      </p:cBhvr>
                                      <p:tavLst>
                                        <p:tav tm="0">
                                          <p:val>
                                            <p:strVal val="#ppt_x-.2"/>
                                          </p:val>
                                        </p:tav>
                                        <p:tav tm="100000">
                                          <p:val>
                                            <p:strVal val="#ppt_x"/>
                                          </p:val>
                                        </p:tav>
                                      </p:tavLst>
                                    </p:anim>
                                    <p:anim calcmode="lin" valueType="num">
                                      <p:cBhvr>
                                        <p:cTn id="55" dur="500" fill="hold"/>
                                        <p:tgtEl>
                                          <p:spTgt spid="21506">
                                            <p:txEl>
                                              <p:pRg st="5" end="5"/>
                                            </p:txEl>
                                          </p:spTgt>
                                        </p:tgtEl>
                                        <p:attrNameLst>
                                          <p:attrName>ppt_y</p:attrName>
                                        </p:attrNameLst>
                                      </p:cBhvr>
                                      <p:tavLst>
                                        <p:tav tm="0">
                                          <p:val>
                                            <p:strVal val="#ppt_y"/>
                                          </p:val>
                                        </p:tav>
                                        <p:tav tm="100000">
                                          <p:val>
                                            <p:strVal val="#ppt_y"/>
                                          </p:val>
                                        </p:tav>
                                      </p:tavLst>
                                    </p:anim>
                                    <p:animEffect transition="in" filter="fade">
                                      <p:cBhvr>
                                        <p:cTn id="56" dur="500"/>
                                        <p:tgtEl>
                                          <p:spTgt spid="21506">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54" presetClass="entr" presetSubtype="0" accel="100000" fill="hold" nodeType="clickEffect">
                                  <p:stCondLst>
                                    <p:cond delay="0"/>
                                  </p:stCondLst>
                                  <p:childTnLst>
                                    <p:set>
                                      <p:cBhvr>
                                        <p:cTn id="60" dur="1" fill="hold">
                                          <p:stCondLst>
                                            <p:cond delay="0"/>
                                          </p:stCondLst>
                                        </p:cTn>
                                        <p:tgtEl>
                                          <p:spTgt spid="21506">
                                            <p:txEl>
                                              <p:pRg st="6" end="6"/>
                                            </p:txEl>
                                          </p:spTgt>
                                        </p:tgtEl>
                                        <p:attrNameLst>
                                          <p:attrName>style.visibility</p:attrName>
                                        </p:attrNameLst>
                                      </p:cBhvr>
                                      <p:to>
                                        <p:strVal val="visible"/>
                                      </p:to>
                                    </p:set>
                                    <p:anim calcmode="lin" valueType="num">
                                      <p:cBhvr>
                                        <p:cTn id="61" dur="500" fill="hold"/>
                                        <p:tgtEl>
                                          <p:spTgt spid="21506">
                                            <p:txEl>
                                              <p:pRg st="6" end="6"/>
                                            </p:txEl>
                                          </p:spTgt>
                                        </p:tgtEl>
                                        <p:attrNameLst>
                                          <p:attrName>ppt_w</p:attrName>
                                        </p:attrNameLst>
                                      </p:cBhvr>
                                      <p:tavLst>
                                        <p:tav tm="0">
                                          <p:val>
                                            <p:strVal val="#ppt_w*0.05"/>
                                          </p:val>
                                        </p:tav>
                                        <p:tav tm="100000">
                                          <p:val>
                                            <p:strVal val="#ppt_w"/>
                                          </p:val>
                                        </p:tav>
                                      </p:tavLst>
                                    </p:anim>
                                    <p:anim calcmode="lin" valueType="num">
                                      <p:cBhvr>
                                        <p:cTn id="62" dur="500" fill="hold"/>
                                        <p:tgtEl>
                                          <p:spTgt spid="21506">
                                            <p:txEl>
                                              <p:pRg st="6" end="6"/>
                                            </p:txEl>
                                          </p:spTgt>
                                        </p:tgtEl>
                                        <p:attrNameLst>
                                          <p:attrName>ppt_h</p:attrName>
                                        </p:attrNameLst>
                                      </p:cBhvr>
                                      <p:tavLst>
                                        <p:tav tm="0">
                                          <p:val>
                                            <p:strVal val="#ppt_h"/>
                                          </p:val>
                                        </p:tav>
                                        <p:tav tm="100000">
                                          <p:val>
                                            <p:strVal val="#ppt_h"/>
                                          </p:val>
                                        </p:tav>
                                      </p:tavLst>
                                    </p:anim>
                                    <p:anim calcmode="lin" valueType="num">
                                      <p:cBhvr>
                                        <p:cTn id="63" dur="500" fill="hold"/>
                                        <p:tgtEl>
                                          <p:spTgt spid="21506">
                                            <p:txEl>
                                              <p:pRg st="6" end="6"/>
                                            </p:txEl>
                                          </p:spTgt>
                                        </p:tgtEl>
                                        <p:attrNameLst>
                                          <p:attrName>ppt_x</p:attrName>
                                        </p:attrNameLst>
                                      </p:cBhvr>
                                      <p:tavLst>
                                        <p:tav tm="0">
                                          <p:val>
                                            <p:strVal val="#ppt_x-.2"/>
                                          </p:val>
                                        </p:tav>
                                        <p:tav tm="100000">
                                          <p:val>
                                            <p:strVal val="#ppt_x"/>
                                          </p:val>
                                        </p:tav>
                                      </p:tavLst>
                                    </p:anim>
                                    <p:anim calcmode="lin" valueType="num">
                                      <p:cBhvr>
                                        <p:cTn id="64" dur="500" fill="hold"/>
                                        <p:tgtEl>
                                          <p:spTgt spid="21506">
                                            <p:txEl>
                                              <p:pRg st="6" end="6"/>
                                            </p:txEl>
                                          </p:spTgt>
                                        </p:tgtEl>
                                        <p:attrNameLst>
                                          <p:attrName>ppt_y</p:attrName>
                                        </p:attrNameLst>
                                      </p:cBhvr>
                                      <p:tavLst>
                                        <p:tav tm="0">
                                          <p:val>
                                            <p:strVal val="#ppt_y"/>
                                          </p:val>
                                        </p:tav>
                                        <p:tav tm="100000">
                                          <p:val>
                                            <p:strVal val="#ppt_y"/>
                                          </p:val>
                                        </p:tav>
                                      </p:tavLst>
                                    </p:anim>
                                    <p:animEffect transition="in" filter="fade">
                                      <p:cBhvr>
                                        <p:cTn id="65" dur="500"/>
                                        <p:tgtEl>
                                          <p:spTgt spid="21506">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54" presetClass="entr" presetSubtype="0" accel="100000" fill="hold" nodeType="clickEffect">
                                  <p:stCondLst>
                                    <p:cond delay="0"/>
                                  </p:stCondLst>
                                  <p:childTnLst>
                                    <p:set>
                                      <p:cBhvr>
                                        <p:cTn id="69" dur="1" fill="hold">
                                          <p:stCondLst>
                                            <p:cond delay="0"/>
                                          </p:stCondLst>
                                        </p:cTn>
                                        <p:tgtEl>
                                          <p:spTgt spid="21506">
                                            <p:txEl>
                                              <p:pRg st="7" end="7"/>
                                            </p:txEl>
                                          </p:spTgt>
                                        </p:tgtEl>
                                        <p:attrNameLst>
                                          <p:attrName>style.visibility</p:attrName>
                                        </p:attrNameLst>
                                      </p:cBhvr>
                                      <p:to>
                                        <p:strVal val="visible"/>
                                      </p:to>
                                    </p:set>
                                    <p:anim calcmode="lin" valueType="num">
                                      <p:cBhvr>
                                        <p:cTn id="70" dur="500" fill="hold"/>
                                        <p:tgtEl>
                                          <p:spTgt spid="21506">
                                            <p:txEl>
                                              <p:pRg st="7" end="7"/>
                                            </p:txEl>
                                          </p:spTgt>
                                        </p:tgtEl>
                                        <p:attrNameLst>
                                          <p:attrName>ppt_w</p:attrName>
                                        </p:attrNameLst>
                                      </p:cBhvr>
                                      <p:tavLst>
                                        <p:tav tm="0">
                                          <p:val>
                                            <p:strVal val="#ppt_w*0.05"/>
                                          </p:val>
                                        </p:tav>
                                        <p:tav tm="100000">
                                          <p:val>
                                            <p:strVal val="#ppt_w"/>
                                          </p:val>
                                        </p:tav>
                                      </p:tavLst>
                                    </p:anim>
                                    <p:anim calcmode="lin" valueType="num">
                                      <p:cBhvr>
                                        <p:cTn id="71" dur="500" fill="hold"/>
                                        <p:tgtEl>
                                          <p:spTgt spid="21506">
                                            <p:txEl>
                                              <p:pRg st="7" end="7"/>
                                            </p:txEl>
                                          </p:spTgt>
                                        </p:tgtEl>
                                        <p:attrNameLst>
                                          <p:attrName>ppt_h</p:attrName>
                                        </p:attrNameLst>
                                      </p:cBhvr>
                                      <p:tavLst>
                                        <p:tav tm="0">
                                          <p:val>
                                            <p:strVal val="#ppt_h"/>
                                          </p:val>
                                        </p:tav>
                                        <p:tav tm="100000">
                                          <p:val>
                                            <p:strVal val="#ppt_h"/>
                                          </p:val>
                                        </p:tav>
                                      </p:tavLst>
                                    </p:anim>
                                    <p:anim calcmode="lin" valueType="num">
                                      <p:cBhvr>
                                        <p:cTn id="72" dur="500" fill="hold"/>
                                        <p:tgtEl>
                                          <p:spTgt spid="21506">
                                            <p:txEl>
                                              <p:pRg st="7" end="7"/>
                                            </p:txEl>
                                          </p:spTgt>
                                        </p:tgtEl>
                                        <p:attrNameLst>
                                          <p:attrName>ppt_x</p:attrName>
                                        </p:attrNameLst>
                                      </p:cBhvr>
                                      <p:tavLst>
                                        <p:tav tm="0">
                                          <p:val>
                                            <p:strVal val="#ppt_x-.2"/>
                                          </p:val>
                                        </p:tav>
                                        <p:tav tm="100000">
                                          <p:val>
                                            <p:strVal val="#ppt_x"/>
                                          </p:val>
                                        </p:tav>
                                      </p:tavLst>
                                    </p:anim>
                                    <p:anim calcmode="lin" valueType="num">
                                      <p:cBhvr>
                                        <p:cTn id="73" dur="500" fill="hold"/>
                                        <p:tgtEl>
                                          <p:spTgt spid="21506">
                                            <p:txEl>
                                              <p:pRg st="7" end="7"/>
                                            </p:txEl>
                                          </p:spTgt>
                                        </p:tgtEl>
                                        <p:attrNameLst>
                                          <p:attrName>ppt_y</p:attrName>
                                        </p:attrNameLst>
                                      </p:cBhvr>
                                      <p:tavLst>
                                        <p:tav tm="0">
                                          <p:val>
                                            <p:strVal val="#ppt_y"/>
                                          </p:val>
                                        </p:tav>
                                        <p:tav tm="100000">
                                          <p:val>
                                            <p:strVal val="#ppt_y"/>
                                          </p:val>
                                        </p:tav>
                                      </p:tavLst>
                                    </p:anim>
                                    <p:animEffect transition="in" filter="fade">
                                      <p:cBhvr>
                                        <p:cTn id="74" dur="500"/>
                                        <p:tgtEl>
                                          <p:spTgt spid="2150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F90E6BCD-495C-D7EC-DC60-7040F1A62F13}"/>
              </a:ext>
            </a:extLst>
          </p:cNvPr>
          <p:cNvSpPr>
            <a:spLocks noGrp="1"/>
          </p:cNvSpPr>
          <p:nvPr>
            <p:ph type="title"/>
          </p:nvPr>
        </p:nvSpPr>
        <p:spPr>
          <a:xfrm>
            <a:off x="838200" y="365125"/>
            <a:ext cx="10515600" cy="1325563"/>
          </a:xfrm>
        </p:spPr>
        <p:txBody>
          <a:bodyPr/>
          <a:lstStyle/>
          <a:p>
            <a:r>
              <a:rPr lang="en-SG" altLang="en-US" dirty="0"/>
              <a:t>Types Of Franchise</a:t>
            </a:r>
          </a:p>
        </p:txBody>
      </p:sp>
      <p:sp>
        <p:nvSpPr>
          <p:cNvPr id="12291" name="Content Placeholder 2">
            <a:extLst>
              <a:ext uri="{FF2B5EF4-FFF2-40B4-BE49-F238E27FC236}">
                <a16:creationId xmlns:a16="http://schemas.microsoft.com/office/drawing/2014/main" id="{FB514DB5-195F-0382-2A95-2F29EEC2130C}"/>
              </a:ext>
            </a:extLst>
          </p:cNvPr>
          <p:cNvSpPr>
            <a:spLocks noGrp="1"/>
          </p:cNvSpPr>
          <p:nvPr>
            <p:ph idx="1"/>
          </p:nvPr>
        </p:nvSpPr>
        <p:spPr>
          <a:xfrm>
            <a:off x="838200" y="1825625"/>
            <a:ext cx="10515600" cy="4351338"/>
          </a:xfrm>
        </p:spPr>
        <p:txBody>
          <a:bodyPr/>
          <a:lstStyle/>
          <a:p>
            <a:r>
              <a:rPr lang="en-SG" altLang="en-US" dirty="0"/>
              <a:t>Product distribution franchises</a:t>
            </a:r>
          </a:p>
          <a:p>
            <a:r>
              <a:rPr lang="en-SG" altLang="en-US" dirty="0"/>
              <a:t>Business format franchises.</a:t>
            </a:r>
          </a:p>
          <a:p>
            <a:pPr lvl="1"/>
            <a:endParaRPr lang="en-SG" altLang="en-US" dirty="0"/>
          </a:p>
        </p:txBody>
      </p:sp>
      <p:pic>
        <p:nvPicPr>
          <p:cNvPr id="4098" name="Picture 2" descr="The Advantages Of Taking Up A Franchise">
            <a:extLst>
              <a:ext uri="{FF2B5EF4-FFF2-40B4-BE49-F238E27FC236}">
                <a16:creationId xmlns:a16="http://schemas.microsoft.com/office/drawing/2014/main" id="{56418C80-F78F-FBD3-0B40-06106E601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0478" y="2882900"/>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checkerboard(across)">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291">
                                            <p:txEl>
                                              <p:pRg st="1" end="1"/>
                                            </p:txEl>
                                          </p:spTgt>
                                        </p:tgtEl>
                                        <p:attrNameLst>
                                          <p:attrName>style.visibility</p:attrName>
                                        </p:attrNameLst>
                                      </p:cBhvr>
                                      <p:to>
                                        <p:strVal val="visible"/>
                                      </p:to>
                                    </p:set>
                                    <p:animEffect transition="in" filter="checkerboard(across)">
                                      <p:cBhvr>
                                        <p:cTn id="12" dur="500"/>
                                        <p:tgtEl>
                                          <p:spTgt spid="1229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Title 1">
            <a:extLst>
              <a:ext uri="{FF2B5EF4-FFF2-40B4-BE49-F238E27FC236}">
                <a16:creationId xmlns:a16="http://schemas.microsoft.com/office/drawing/2014/main" id="{9B01AEDD-7C98-479B-7FEB-ECB15B01DE6D}"/>
              </a:ext>
            </a:extLst>
          </p:cNvPr>
          <p:cNvSpPr>
            <a:spLocks noGrp="1"/>
          </p:cNvSpPr>
          <p:nvPr>
            <p:ph type="title"/>
          </p:nvPr>
        </p:nvSpPr>
        <p:spPr>
          <a:xfrm>
            <a:off x="838200" y="365125"/>
            <a:ext cx="10515600" cy="1325563"/>
          </a:xfrm>
        </p:spPr>
        <p:txBody>
          <a:bodyPr/>
          <a:lstStyle/>
          <a:p>
            <a:r>
              <a:rPr lang="en-US" altLang="en-US" dirty="0"/>
              <a:t>Product Distribution Franchises</a:t>
            </a:r>
            <a:endParaRPr lang="en-SG" altLang="en-US" dirty="0"/>
          </a:p>
        </p:txBody>
      </p:sp>
      <p:sp>
        <p:nvSpPr>
          <p:cNvPr id="13315" name="Content Placeholder 2">
            <a:extLst>
              <a:ext uri="{FF2B5EF4-FFF2-40B4-BE49-F238E27FC236}">
                <a16:creationId xmlns:a16="http://schemas.microsoft.com/office/drawing/2014/main" id="{87CDCC7E-C342-1E02-11E6-7E0F90AC4A53}"/>
              </a:ext>
            </a:extLst>
          </p:cNvPr>
          <p:cNvSpPr>
            <a:spLocks noGrp="1"/>
          </p:cNvSpPr>
          <p:nvPr>
            <p:ph idx="1"/>
          </p:nvPr>
        </p:nvSpPr>
        <p:spPr>
          <a:xfrm>
            <a:off x="838200" y="1825625"/>
            <a:ext cx="10515600" cy="4351338"/>
          </a:xfrm>
        </p:spPr>
        <p:txBody>
          <a:bodyPr/>
          <a:lstStyle/>
          <a:p>
            <a:r>
              <a:rPr lang="en-SG" dirty="0"/>
              <a:t>A product distribution franchise model is very much like a supplier-dealer relationship.</a:t>
            </a:r>
          </a:p>
          <a:p>
            <a:endParaRPr lang="en-SG" dirty="0"/>
          </a:p>
          <a:p>
            <a:r>
              <a:rPr lang="en-SG" dirty="0"/>
              <a:t>Typically, the franchisee merely sells the franchisor’s products. </a:t>
            </a:r>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iterate type="lt">
                                    <p:tmPct val="0"/>
                                  </p:iterate>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checkerboard(across)">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iterate type="lt">
                                    <p:tmPct val="0"/>
                                  </p:iterate>
                                  <p:childTnLst>
                                    <p:set>
                                      <p:cBhvr>
                                        <p:cTn id="11" dur="1" fill="hold">
                                          <p:stCondLst>
                                            <p:cond delay="0"/>
                                          </p:stCondLst>
                                        </p:cTn>
                                        <p:tgtEl>
                                          <p:spTgt spid="13315">
                                            <p:txEl>
                                              <p:pRg st="2" end="2"/>
                                            </p:txEl>
                                          </p:spTgt>
                                        </p:tgtEl>
                                        <p:attrNameLst>
                                          <p:attrName>style.visibility</p:attrName>
                                        </p:attrNameLst>
                                      </p:cBhvr>
                                      <p:to>
                                        <p:strVal val="visible"/>
                                      </p:to>
                                    </p:set>
                                    <p:animEffect transition="in" filter="checkerboard(across)">
                                      <p:cBhvr>
                                        <p:cTn id="12" dur="500"/>
                                        <p:tgtEl>
                                          <p:spTgt spid="133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41" name="Rectangle 26640">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804B3E-5842-B3FF-5555-A3687555C2D8}"/>
              </a:ext>
            </a:extLst>
          </p:cNvPr>
          <p:cNvSpPr>
            <a:spLocks noGrp="1"/>
          </p:cNvSpPr>
          <p:nvPr>
            <p:ph type="title"/>
          </p:nvPr>
        </p:nvSpPr>
        <p:spPr>
          <a:xfrm>
            <a:off x="612648" y="365125"/>
            <a:ext cx="6986015" cy="1776484"/>
          </a:xfrm>
        </p:spPr>
        <p:txBody>
          <a:bodyPr anchor="b">
            <a:normAutofit/>
          </a:bodyPr>
          <a:lstStyle/>
          <a:p>
            <a:r>
              <a:rPr lang="en-US" sz="5400"/>
              <a:t>Product Distribution Franchises</a:t>
            </a:r>
            <a:endParaRPr lang="en-SG" sz="5400"/>
          </a:p>
        </p:txBody>
      </p:sp>
      <p:pic>
        <p:nvPicPr>
          <p:cNvPr id="26629" name="Picture 5" descr="homepage_exxon_logo.gif">
            <a:extLst>
              <a:ext uri="{FF2B5EF4-FFF2-40B4-BE49-F238E27FC236}">
                <a16:creationId xmlns:a16="http://schemas.microsoft.com/office/drawing/2014/main" id="{830A11EE-ACB5-5A1D-2805-60B1405D8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379409" y="324092"/>
            <a:ext cx="3532036" cy="17660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3"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9" name="Content Placeholder 2">
            <a:extLst>
              <a:ext uri="{FF2B5EF4-FFF2-40B4-BE49-F238E27FC236}">
                <a16:creationId xmlns:a16="http://schemas.microsoft.com/office/drawing/2014/main" id="{9CD93899-3640-DE51-C3AC-465B4BF915B9}"/>
              </a:ext>
            </a:extLst>
          </p:cNvPr>
          <p:cNvSpPr>
            <a:spLocks noGrp="1"/>
          </p:cNvSpPr>
          <p:nvPr>
            <p:ph idx="1"/>
          </p:nvPr>
        </p:nvSpPr>
        <p:spPr>
          <a:xfrm>
            <a:off x="612648" y="2504819"/>
            <a:ext cx="6986016" cy="3672144"/>
          </a:xfrm>
        </p:spPr>
        <p:txBody>
          <a:bodyPr>
            <a:normAutofit/>
          </a:bodyPr>
          <a:lstStyle/>
          <a:p>
            <a:endParaRPr lang="en-SG" sz="2200"/>
          </a:p>
          <a:p>
            <a:r>
              <a:rPr lang="en-SG" sz="2200"/>
              <a:t>Examples of famous product distribution franchises include:</a:t>
            </a:r>
          </a:p>
        </p:txBody>
      </p:sp>
      <p:pic>
        <p:nvPicPr>
          <p:cNvPr id="26628" name="Picture 3" descr="http://tmsearch.ipos.gov.sg/IW_DIR_011/3280390">
            <a:extLst>
              <a:ext uri="{FF2B5EF4-FFF2-40B4-BE49-F238E27FC236}">
                <a16:creationId xmlns:a16="http://schemas.microsoft.com/office/drawing/2014/main" id="{DB5468A4-F4E2-D2D0-6B07-F97AB35AD71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89013" y="2310086"/>
            <a:ext cx="2314555" cy="18902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Bata Pakistan Limited - BR Research - Business Recorder">
            <a:extLst>
              <a:ext uri="{FF2B5EF4-FFF2-40B4-BE49-F238E27FC236}">
                <a16:creationId xmlns:a16="http://schemas.microsoft.com/office/drawing/2014/main" id="{EE0E9EF3-E1F4-FD8E-2732-37AFFCD673C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886144" y="4358181"/>
            <a:ext cx="2520293" cy="1890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0" name="Group 34">
            <a:extLst>
              <a:ext uri="{FF2B5EF4-FFF2-40B4-BE49-F238E27FC236}">
                <a16:creationId xmlns:a16="http://schemas.microsoft.com/office/drawing/2014/main" id="{5DBF4277-5E3F-0B2C-4EA9-D95761CEACD3}"/>
              </a:ext>
            </a:extLst>
          </p:cNvPr>
          <p:cNvGrpSpPr>
            <a:grpSpLocks/>
          </p:cNvGrpSpPr>
          <p:nvPr/>
        </p:nvGrpSpPr>
        <p:grpSpPr bwMode="auto">
          <a:xfrm>
            <a:off x="2667001" y="1785939"/>
            <a:ext cx="7000875" cy="4429125"/>
            <a:chOff x="1071538" y="1785926"/>
            <a:chExt cx="7000924" cy="4429156"/>
          </a:xfrm>
        </p:grpSpPr>
        <p:sp>
          <p:nvSpPr>
            <p:cNvPr id="28" name="Rectangle 27">
              <a:extLst>
                <a:ext uri="{FF2B5EF4-FFF2-40B4-BE49-F238E27FC236}">
                  <a16:creationId xmlns:a16="http://schemas.microsoft.com/office/drawing/2014/main" id="{0F0BB8B5-C159-91BB-35F7-108B2A8A38A1}"/>
                </a:ext>
              </a:extLst>
            </p:cNvPr>
            <p:cNvSpPr/>
            <p:nvPr/>
          </p:nvSpPr>
          <p:spPr>
            <a:xfrm>
              <a:off x="1071538" y="5072074"/>
              <a:ext cx="2286016" cy="85725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solidFill>
                  <a:srgbClr val="FFFFFF"/>
                </a:solidFill>
                <a:cs typeface="Arial" charset="0"/>
              </a:endParaRPr>
            </a:p>
          </p:txBody>
        </p:sp>
        <p:grpSp>
          <p:nvGrpSpPr>
            <p:cNvPr id="27654" name="Group 32">
              <a:extLst>
                <a:ext uri="{FF2B5EF4-FFF2-40B4-BE49-F238E27FC236}">
                  <a16:creationId xmlns:a16="http://schemas.microsoft.com/office/drawing/2014/main" id="{667CF4E8-21CF-8D18-8B21-FB90E63FC3AB}"/>
                </a:ext>
              </a:extLst>
            </p:cNvPr>
            <p:cNvGrpSpPr>
              <a:grpSpLocks/>
            </p:cNvGrpSpPr>
            <p:nvPr/>
          </p:nvGrpSpPr>
          <p:grpSpPr bwMode="auto">
            <a:xfrm>
              <a:off x="1071538" y="1785926"/>
              <a:ext cx="7000924" cy="4429156"/>
              <a:chOff x="1571604" y="1785926"/>
              <a:chExt cx="7000924" cy="4429156"/>
            </a:xfrm>
          </p:grpSpPr>
          <p:sp>
            <p:nvSpPr>
              <p:cNvPr id="6" name="Rectangle 5">
                <a:extLst>
                  <a:ext uri="{FF2B5EF4-FFF2-40B4-BE49-F238E27FC236}">
                    <a16:creationId xmlns:a16="http://schemas.microsoft.com/office/drawing/2014/main" id="{53FDB867-B014-E6A4-4E8F-A39DA165708B}"/>
                  </a:ext>
                </a:extLst>
              </p:cNvPr>
              <p:cNvSpPr/>
              <p:nvPr/>
            </p:nvSpPr>
            <p:spPr>
              <a:xfrm>
                <a:off x="3571868" y="1785926"/>
                <a:ext cx="2286016" cy="5000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solidFill>
                    <a:srgbClr val="FFFFFF"/>
                  </a:solidFill>
                  <a:cs typeface="Arial" charset="0"/>
                </a:endParaRPr>
              </a:p>
            </p:txBody>
          </p:sp>
          <p:pic>
            <p:nvPicPr>
              <p:cNvPr id="27657" name="Picture 3" descr="header-logo.png">
                <a:extLst>
                  <a:ext uri="{FF2B5EF4-FFF2-40B4-BE49-F238E27FC236}">
                    <a16:creationId xmlns:a16="http://schemas.microsoft.com/office/drawing/2014/main" id="{263DF126-AD9F-DE04-9E92-67833D2DC2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8571" y="1857364"/>
                <a:ext cx="2047875"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B76D0435-D052-F6AB-7D5C-6E8394BD473E}"/>
                  </a:ext>
                </a:extLst>
              </p:cNvPr>
              <p:cNvCxnSpPr>
                <a:stCxn id="6" idx="2"/>
              </p:cNvCxnSpPr>
              <p:nvPr/>
            </p:nvCxnSpPr>
            <p:spPr>
              <a:xfrm rot="5400000">
                <a:off x="4286249" y="2714619"/>
                <a:ext cx="857256"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659" name="TextBox 9">
                <a:extLst>
                  <a:ext uri="{FF2B5EF4-FFF2-40B4-BE49-F238E27FC236}">
                    <a16:creationId xmlns:a16="http://schemas.microsoft.com/office/drawing/2014/main" id="{3190237E-A031-DC4C-3253-DD0AE425ED78}"/>
                  </a:ext>
                </a:extLst>
              </p:cNvPr>
              <p:cNvSpPr txBox="1">
                <a:spLocks noChangeArrowheads="1"/>
              </p:cNvSpPr>
              <p:nvPr/>
            </p:nvSpPr>
            <p:spPr bwMode="auto">
              <a:xfrm>
                <a:off x="6072198" y="1785926"/>
                <a:ext cx="16430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400"/>
                  <a:t>Produces the syrup concentrate </a:t>
                </a:r>
                <a:endParaRPr lang="en-SG" altLang="en-US" sz="1400"/>
              </a:p>
            </p:txBody>
          </p:sp>
          <p:sp>
            <p:nvSpPr>
              <p:cNvPr id="27660" name="TextBox 10">
                <a:extLst>
                  <a:ext uri="{FF2B5EF4-FFF2-40B4-BE49-F238E27FC236}">
                    <a16:creationId xmlns:a16="http://schemas.microsoft.com/office/drawing/2014/main" id="{1E3E3FC7-D674-6142-4D28-FF39880AE0CA}"/>
                  </a:ext>
                </a:extLst>
              </p:cNvPr>
              <p:cNvSpPr txBox="1">
                <a:spLocks noChangeArrowheads="1"/>
              </p:cNvSpPr>
              <p:nvPr/>
            </p:nvSpPr>
            <p:spPr bwMode="auto">
              <a:xfrm>
                <a:off x="4929190" y="2428868"/>
                <a:ext cx="150019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400"/>
                  <a:t>Sells the syrup concentrate</a:t>
                </a:r>
                <a:endParaRPr lang="en-SG" altLang="en-US" sz="1400"/>
              </a:p>
            </p:txBody>
          </p:sp>
          <p:sp>
            <p:nvSpPr>
              <p:cNvPr id="27661" name="TextBox 12">
                <a:extLst>
                  <a:ext uri="{FF2B5EF4-FFF2-40B4-BE49-F238E27FC236}">
                    <a16:creationId xmlns:a16="http://schemas.microsoft.com/office/drawing/2014/main" id="{0F0AD9A3-0A17-5E62-E7D4-B372B13C3DD6}"/>
                  </a:ext>
                </a:extLst>
              </p:cNvPr>
              <p:cNvSpPr txBox="1">
                <a:spLocks noChangeArrowheads="1"/>
              </p:cNvSpPr>
              <p:nvPr/>
            </p:nvSpPr>
            <p:spPr bwMode="auto">
              <a:xfrm>
                <a:off x="3571868" y="3143248"/>
                <a:ext cx="22860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a:latin typeface="Arial" panose="020B0604020202020204" pitchFamily="34" charset="0"/>
                  </a:rPr>
                  <a:t>FRANCHISEE</a:t>
                </a:r>
                <a:endParaRPr lang="en-SG" altLang="en-US">
                  <a:latin typeface="Arial" panose="020B0604020202020204" pitchFamily="34" charset="0"/>
                </a:endParaRPr>
              </a:p>
            </p:txBody>
          </p:sp>
          <p:sp>
            <p:nvSpPr>
              <p:cNvPr id="27662" name="TextBox 13">
                <a:extLst>
                  <a:ext uri="{FF2B5EF4-FFF2-40B4-BE49-F238E27FC236}">
                    <a16:creationId xmlns:a16="http://schemas.microsoft.com/office/drawing/2014/main" id="{76AA499E-DA06-D289-803F-C7014CBCB4CA}"/>
                  </a:ext>
                </a:extLst>
              </p:cNvPr>
              <p:cNvSpPr txBox="1">
                <a:spLocks noChangeArrowheads="1"/>
              </p:cNvSpPr>
              <p:nvPr/>
            </p:nvSpPr>
            <p:spPr bwMode="auto">
              <a:xfrm>
                <a:off x="6143636" y="3143249"/>
                <a:ext cx="1785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eaLnBrk="1" hangingPunct="1"/>
                <a:r>
                  <a:rPr lang="en-US" altLang="en-US" sz="1400"/>
                  <a:t>Produces the final drink</a:t>
                </a:r>
                <a:endParaRPr lang="en-SG" altLang="en-US" sz="1400"/>
              </a:p>
            </p:txBody>
          </p:sp>
          <p:cxnSp>
            <p:nvCxnSpPr>
              <p:cNvPr id="16" name="Straight Arrow Connector 15">
                <a:extLst>
                  <a:ext uri="{FF2B5EF4-FFF2-40B4-BE49-F238E27FC236}">
                    <a16:creationId xmlns:a16="http://schemas.microsoft.com/office/drawing/2014/main" id="{36D7C3F5-E268-9C4D-8BC3-99F59083C53C}"/>
                  </a:ext>
                </a:extLst>
              </p:cNvPr>
              <p:cNvCxnSpPr/>
              <p:nvPr/>
            </p:nvCxnSpPr>
            <p:spPr>
              <a:xfrm rot="5400000">
                <a:off x="4286249" y="4071941"/>
                <a:ext cx="857256"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D8F3CC2-FC31-10A1-2E1E-43CA96E3618A}"/>
                  </a:ext>
                </a:extLst>
              </p:cNvPr>
              <p:cNvCxnSpPr/>
              <p:nvPr/>
            </p:nvCxnSpPr>
            <p:spPr>
              <a:xfrm rot="5400000">
                <a:off x="3000365" y="3286123"/>
                <a:ext cx="1357321" cy="20717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5B3FF87-91EF-795D-5A7A-6EFEC838BB86}"/>
                  </a:ext>
                </a:extLst>
              </p:cNvPr>
              <p:cNvCxnSpPr/>
              <p:nvPr/>
            </p:nvCxnSpPr>
            <p:spPr>
              <a:xfrm rot="16200000" flipH="1">
                <a:off x="5286380" y="3071810"/>
                <a:ext cx="1214445" cy="23574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4763869-02C6-8B18-DCC8-7A69C3DD1B5D}"/>
                  </a:ext>
                </a:extLst>
              </p:cNvPr>
              <p:cNvSpPr/>
              <p:nvPr/>
            </p:nvSpPr>
            <p:spPr>
              <a:xfrm>
                <a:off x="3643307" y="4500570"/>
                <a:ext cx="2286016" cy="4286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solidFill>
                    <a:srgbClr val="FFFFFF"/>
                  </a:solidFill>
                  <a:cs typeface="Arial" charset="0"/>
                </a:endParaRPr>
              </a:p>
            </p:txBody>
          </p:sp>
          <p:sp>
            <p:nvSpPr>
              <p:cNvPr id="27667" name="TextBox 22">
                <a:extLst>
                  <a:ext uri="{FF2B5EF4-FFF2-40B4-BE49-F238E27FC236}">
                    <a16:creationId xmlns:a16="http://schemas.microsoft.com/office/drawing/2014/main" id="{C1293AFE-425D-EE44-E5EA-2DB4ED25859C}"/>
                  </a:ext>
                </a:extLst>
              </p:cNvPr>
              <p:cNvSpPr txBox="1">
                <a:spLocks noChangeArrowheads="1"/>
              </p:cNvSpPr>
              <p:nvPr/>
            </p:nvSpPr>
            <p:spPr bwMode="auto">
              <a:xfrm>
                <a:off x="3643306" y="4500570"/>
                <a:ext cx="22145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a:latin typeface="Arial" panose="020B0604020202020204" pitchFamily="34" charset="0"/>
                  </a:rPr>
                  <a:t>Retail Stores</a:t>
                </a:r>
                <a:endParaRPr lang="en-SG" altLang="en-US">
                  <a:latin typeface="Arial" panose="020B0604020202020204" pitchFamily="34" charset="0"/>
                </a:endParaRPr>
              </a:p>
            </p:txBody>
          </p:sp>
          <p:sp>
            <p:nvSpPr>
              <p:cNvPr id="27668" name="TextBox 26">
                <a:extLst>
                  <a:ext uri="{FF2B5EF4-FFF2-40B4-BE49-F238E27FC236}">
                    <a16:creationId xmlns:a16="http://schemas.microsoft.com/office/drawing/2014/main" id="{99F3C4C0-1437-7264-B441-E1E8FAFC8D64}"/>
                  </a:ext>
                </a:extLst>
              </p:cNvPr>
              <p:cNvSpPr txBox="1">
                <a:spLocks noChangeArrowheads="1"/>
              </p:cNvSpPr>
              <p:nvPr/>
            </p:nvSpPr>
            <p:spPr bwMode="auto">
              <a:xfrm>
                <a:off x="1571604" y="5072074"/>
                <a:ext cx="22860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a:latin typeface="Arial" panose="020B0604020202020204" pitchFamily="34" charset="0"/>
                  </a:rPr>
                  <a:t>Restaurants &amp; F&amp;B Outlets</a:t>
                </a:r>
                <a:endParaRPr lang="en-SG" altLang="en-US">
                  <a:latin typeface="Arial" panose="020B0604020202020204" pitchFamily="34" charset="0"/>
                </a:endParaRPr>
              </a:p>
            </p:txBody>
          </p:sp>
          <p:sp>
            <p:nvSpPr>
              <p:cNvPr id="29" name="Rectangle 28">
                <a:extLst>
                  <a:ext uri="{FF2B5EF4-FFF2-40B4-BE49-F238E27FC236}">
                    <a16:creationId xmlns:a16="http://schemas.microsoft.com/office/drawing/2014/main" id="{B4590B51-C93F-1F00-7C13-7143D4A08B60}"/>
                  </a:ext>
                </a:extLst>
              </p:cNvPr>
              <p:cNvSpPr/>
              <p:nvPr/>
            </p:nvSpPr>
            <p:spPr>
              <a:xfrm>
                <a:off x="6286512" y="4929198"/>
                <a:ext cx="2286016" cy="12858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solidFill>
                    <a:srgbClr val="FFFFFF"/>
                  </a:solidFill>
                  <a:cs typeface="Arial" charset="0"/>
                </a:endParaRPr>
              </a:p>
            </p:txBody>
          </p:sp>
          <p:sp>
            <p:nvSpPr>
              <p:cNvPr id="27670" name="TextBox 29">
                <a:extLst>
                  <a:ext uri="{FF2B5EF4-FFF2-40B4-BE49-F238E27FC236}">
                    <a16:creationId xmlns:a16="http://schemas.microsoft.com/office/drawing/2014/main" id="{261E0AA3-85D5-86C9-26A7-0724C3B92E2C}"/>
                  </a:ext>
                </a:extLst>
              </p:cNvPr>
              <p:cNvSpPr txBox="1">
                <a:spLocks noChangeArrowheads="1"/>
              </p:cNvSpPr>
              <p:nvPr/>
            </p:nvSpPr>
            <p:spPr bwMode="auto">
              <a:xfrm>
                <a:off x="6286512" y="4929198"/>
                <a:ext cx="22860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eaLnBrk="1" hangingPunct="1"/>
                <a:r>
                  <a:rPr lang="en-US" altLang="en-US">
                    <a:latin typeface="Arial" panose="020B0604020202020204" pitchFamily="34" charset="0"/>
                  </a:rPr>
                  <a:t>Vending Machine Operators</a:t>
                </a:r>
                <a:endParaRPr lang="en-SG" altLang="en-US">
                  <a:latin typeface="Arial" panose="020B0604020202020204" pitchFamily="34" charset="0"/>
                </a:endParaRPr>
              </a:p>
            </p:txBody>
          </p:sp>
        </p:grpSp>
        <p:sp>
          <p:nvSpPr>
            <p:cNvPr id="34" name="Rectangle 33">
              <a:extLst>
                <a:ext uri="{FF2B5EF4-FFF2-40B4-BE49-F238E27FC236}">
                  <a16:creationId xmlns:a16="http://schemas.microsoft.com/office/drawing/2014/main" id="{48FB48A2-6FFA-700B-AE18-0FAE7D6419F8}"/>
                </a:ext>
              </a:extLst>
            </p:cNvPr>
            <p:cNvSpPr/>
            <p:nvPr/>
          </p:nvSpPr>
          <p:spPr>
            <a:xfrm>
              <a:off x="3071802" y="3143247"/>
              <a:ext cx="2286016" cy="5000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SG">
                <a:solidFill>
                  <a:srgbClr val="FFFFFF"/>
                </a:solidFill>
                <a:cs typeface="Arial" charset="0"/>
              </a:endParaRPr>
            </a:p>
          </p:txBody>
        </p:sp>
      </p:grpSp>
      <p:sp>
        <p:nvSpPr>
          <p:cNvPr id="24" name="Title 1">
            <a:extLst>
              <a:ext uri="{FF2B5EF4-FFF2-40B4-BE49-F238E27FC236}">
                <a16:creationId xmlns:a16="http://schemas.microsoft.com/office/drawing/2014/main" id="{8F8D94DE-FAD9-60BC-A6BD-539BBF9105D7}"/>
              </a:ext>
            </a:extLst>
          </p:cNvPr>
          <p:cNvSpPr>
            <a:spLocks noGrp="1"/>
          </p:cNvSpPr>
          <p:nvPr>
            <p:ph type="title"/>
          </p:nvPr>
        </p:nvSpPr>
        <p:spPr>
          <a:xfrm>
            <a:off x="2136775" y="152400"/>
            <a:ext cx="8153400" cy="990600"/>
          </a:xfrm>
        </p:spPr>
        <p:txBody>
          <a:bodyPr>
            <a:normAutofit/>
          </a:bodyPr>
          <a:lstStyle/>
          <a:p>
            <a:pPr eaLnBrk="1" hangingPunct="1">
              <a:defRPr/>
            </a:pPr>
            <a:r>
              <a:rPr lang="en-US" sz="4000" b="1" dirty="0"/>
              <a:t>Product Distribution Franchises</a:t>
            </a:r>
            <a:endParaRPr lang="en-SG" sz="4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255138FB-0279-6879-CCCA-296754858A17}"/>
              </a:ext>
            </a:extLst>
          </p:cNvPr>
          <p:cNvSpPr>
            <a:spLocks noGrp="1"/>
          </p:cNvSpPr>
          <p:nvPr>
            <p:ph type="title"/>
          </p:nvPr>
        </p:nvSpPr>
        <p:spPr>
          <a:xfrm>
            <a:off x="838200" y="365125"/>
            <a:ext cx="10515600" cy="1325563"/>
          </a:xfrm>
        </p:spPr>
        <p:txBody>
          <a:bodyPr>
            <a:normAutofit/>
          </a:bodyPr>
          <a:lstStyle/>
          <a:p>
            <a:r>
              <a:rPr lang="en-US" altLang="en-US" dirty="0"/>
              <a:t>Business Format Franchising</a:t>
            </a:r>
            <a:endParaRPr lang="en-SG" altLang="en-US" dirty="0"/>
          </a:p>
        </p:txBody>
      </p:sp>
      <p:sp>
        <p:nvSpPr>
          <p:cNvPr id="16387" name="Content Placeholder 2">
            <a:extLst>
              <a:ext uri="{FF2B5EF4-FFF2-40B4-BE49-F238E27FC236}">
                <a16:creationId xmlns:a16="http://schemas.microsoft.com/office/drawing/2014/main" id="{5763A709-BD6D-C75D-E216-043C0F2D642C}"/>
              </a:ext>
            </a:extLst>
          </p:cNvPr>
          <p:cNvSpPr>
            <a:spLocks noGrp="1"/>
          </p:cNvSpPr>
          <p:nvPr>
            <p:ph idx="1"/>
          </p:nvPr>
        </p:nvSpPr>
        <p:spPr>
          <a:xfrm>
            <a:off x="838200" y="1825625"/>
            <a:ext cx="10515600" cy="4351338"/>
          </a:xfrm>
        </p:spPr>
        <p:txBody>
          <a:bodyPr/>
          <a:lstStyle/>
          <a:p>
            <a:r>
              <a:rPr lang="en-SG" dirty="0"/>
              <a:t>The franchisee not only distributes the franchisor’s products and services under the franchisor’s trademark, but also implements the franchisor’s complete method to conduct the business itself. </a:t>
            </a:r>
          </a:p>
          <a:p>
            <a:endParaRPr lang="en-SG" dirty="0"/>
          </a:p>
          <a:p>
            <a:endParaRPr lang="en-S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checkerboard(across)">
                                      <p:cBhvr>
                                        <p:cTn id="7" dur="1000"/>
                                        <p:tgtEl>
                                          <p:spTgt spid="1638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402E63D2-E0CD-551C-7833-D0BADB946184}"/>
              </a:ext>
            </a:extLst>
          </p:cNvPr>
          <p:cNvSpPr>
            <a:spLocks noGrp="1"/>
          </p:cNvSpPr>
          <p:nvPr>
            <p:ph type="title"/>
          </p:nvPr>
        </p:nvSpPr>
        <p:spPr>
          <a:xfrm>
            <a:off x="838200" y="365125"/>
            <a:ext cx="10515600" cy="1325563"/>
          </a:xfrm>
        </p:spPr>
        <p:txBody>
          <a:bodyPr>
            <a:normAutofit/>
          </a:bodyPr>
          <a:lstStyle/>
          <a:p>
            <a:r>
              <a:rPr lang="en-US" altLang="en-US" dirty="0"/>
              <a:t>Business Format Franchising</a:t>
            </a:r>
            <a:endParaRPr lang="en-SG" altLang="en-US" dirty="0"/>
          </a:p>
        </p:txBody>
      </p:sp>
      <p:sp>
        <p:nvSpPr>
          <p:cNvPr id="17411" name="Content Placeholder 2">
            <a:extLst>
              <a:ext uri="{FF2B5EF4-FFF2-40B4-BE49-F238E27FC236}">
                <a16:creationId xmlns:a16="http://schemas.microsoft.com/office/drawing/2014/main" id="{5AAA83EF-8DC7-5E0E-58B3-803AF3EF8D85}"/>
              </a:ext>
            </a:extLst>
          </p:cNvPr>
          <p:cNvSpPr>
            <a:spLocks noGrp="1"/>
          </p:cNvSpPr>
          <p:nvPr>
            <p:ph idx="1"/>
          </p:nvPr>
        </p:nvSpPr>
        <p:spPr>
          <a:xfrm>
            <a:off x="838200" y="1825625"/>
            <a:ext cx="10515600" cy="4351338"/>
          </a:xfrm>
        </p:spPr>
        <p:txBody>
          <a:bodyPr/>
          <a:lstStyle/>
          <a:p>
            <a:r>
              <a:rPr lang="en-SG" dirty="0"/>
              <a:t>Examples of famous business format franchises include:</a:t>
            </a:r>
          </a:p>
          <a:p>
            <a:endParaRPr lang="en-US" dirty="0"/>
          </a:p>
          <a:p>
            <a:endParaRPr lang="en-US" dirty="0"/>
          </a:p>
          <a:p>
            <a:endParaRPr lang="en-SG" dirty="0"/>
          </a:p>
          <a:p>
            <a:endParaRPr lang="en-SG" dirty="0"/>
          </a:p>
        </p:txBody>
      </p:sp>
      <p:pic>
        <p:nvPicPr>
          <p:cNvPr id="29700" name="Picture 4" descr="Marriott Logo">
            <a:hlinkClick r:id="rId3"/>
            <a:extLst>
              <a:ext uri="{FF2B5EF4-FFF2-40B4-BE49-F238E27FC236}">
                <a16:creationId xmlns:a16="http://schemas.microsoft.com/office/drawing/2014/main" id="{2388DD2F-E0CE-B017-CDF1-BB810B18D1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5385" y="4109051"/>
            <a:ext cx="4071937"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2" descr="Image:McDonalds1.svg">
            <a:hlinkClick r:id="rId5"/>
            <a:extLst>
              <a:ext uri="{FF2B5EF4-FFF2-40B4-BE49-F238E27FC236}">
                <a16:creationId xmlns:a16="http://schemas.microsoft.com/office/drawing/2014/main" id="{76FF996A-2394-BCFC-BF45-BDD5223AD3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8013" y="3565254"/>
            <a:ext cx="1855787"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34142_1_sale_AUS.jpg">
            <a:extLst>
              <a:ext uri="{FF2B5EF4-FFF2-40B4-BE49-F238E27FC236}">
                <a16:creationId xmlns:a16="http://schemas.microsoft.com/office/drawing/2014/main" id="{D98E9176-6453-65E4-8FC4-76107D5800A3}"/>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1665" y="3216082"/>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in on a map">
            <a:extLst>
              <a:ext uri="{FF2B5EF4-FFF2-40B4-BE49-F238E27FC236}">
                <a16:creationId xmlns:a16="http://schemas.microsoft.com/office/drawing/2014/main" id="{BA937710-84D3-729F-D1B1-621FC89E2F3C}"/>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CF202B03-B398-D726-80F5-4FBF0393574F}"/>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Explore </a:t>
            </a:r>
          </a:p>
        </p:txBody>
      </p:sp>
      <p:sp>
        <p:nvSpPr>
          <p:cNvPr id="3" name="Content Placeholder 2">
            <a:extLst>
              <a:ext uri="{FF2B5EF4-FFF2-40B4-BE49-F238E27FC236}">
                <a16:creationId xmlns:a16="http://schemas.microsoft.com/office/drawing/2014/main" id="{6D56AE64-7204-DEA8-14FF-8F425EFE1CA5}"/>
              </a:ext>
            </a:extLst>
          </p:cNvPr>
          <p:cNvSpPr>
            <a:spLocks noGrp="1"/>
          </p:cNvSpPr>
          <p:nvPr>
            <p:ph idx="1"/>
          </p:nvPr>
        </p:nvSpPr>
        <p:spPr>
          <a:xfrm>
            <a:off x="1524000" y="4159404"/>
            <a:ext cx="9144000" cy="1098395"/>
          </a:xfrm>
        </p:spPr>
        <p:txBody>
          <a:bodyPr vert="horz" lIns="91440" tIns="45720" rIns="91440" bIns="45720" rtlCol="0">
            <a:normAutofit/>
          </a:bodyPr>
          <a:lstStyle/>
          <a:p>
            <a:pPr marL="0" indent="0" algn="ctr">
              <a:buNone/>
            </a:pPr>
            <a:r>
              <a:rPr lang="en-US" sz="2400">
                <a:solidFill>
                  <a:srgbClr val="FFFFFF"/>
                </a:solidFill>
              </a:rPr>
              <a:t>https://www.franchisepk.com/</a:t>
            </a:r>
          </a:p>
        </p:txBody>
      </p:sp>
    </p:spTree>
    <p:extLst>
      <p:ext uri="{BB962C8B-B14F-4D97-AF65-F5344CB8AC3E}">
        <p14:creationId xmlns:p14="http://schemas.microsoft.com/office/powerpoint/2010/main" val="17020749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4" name="Rectangle 4103">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099" descr="Colourful carved figures of humans">
            <a:extLst>
              <a:ext uri="{FF2B5EF4-FFF2-40B4-BE49-F238E27FC236}">
                <a16:creationId xmlns:a16="http://schemas.microsoft.com/office/drawing/2014/main" id="{661BFE82-CAC4-B0FF-0479-7AA87C1E2593}"/>
              </a:ext>
            </a:extLst>
          </p:cNvPr>
          <p:cNvPicPr>
            <a:picLocks noChangeAspect="1"/>
          </p:cNvPicPr>
          <p:nvPr/>
        </p:nvPicPr>
        <p:blipFill rotWithShape="1">
          <a:blip r:embed="rId2"/>
          <a:srcRect l="9940" r="-1" b="-1"/>
          <a:stretch/>
        </p:blipFill>
        <p:spPr>
          <a:xfrm>
            <a:off x="20" y="10"/>
            <a:ext cx="8668492" cy="6857990"/>
          </a:xfrm>
          <a:prstGeom prst="rect">
            <a:avLst/>
          </a:prstGeom>
        </p:spPr>
      </p:pic>
      <p:sp>
        <p:nvSpPr>
          <p:cNvPr id="4106" name="Rectangle 4105">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98" name="Rectangle 2">
            <a:extLst>
              <a:ext uri="{FF2B5EF4-FFF2-40B4-BE49-F238E27FC236}">
                <a16:creationId xmlns:a16="http://schemas.microsoft.com/office/drawing/2014/main" id="{1C47E5AB-2D95-3962-57D5-773239FB65F0}"/>
              </a:ext>
            </a:extLst>
          </p:cNvPr>
          <p:cNvSpPr>
            <a:spLocks noGrp="1" noChangeArrowheads="1"/>
          </p:cNvSpPr>
          <p:nvPr>
            <p:ph type="ctrTitle"/>
          </p:nvPr>
        </p:nvSpPr>
        <p:spPr>
          <a:xfrm>
            <a:off x="7848600" y="1122363"/>
            <a:ext cx="4023360" cy="3204134"/>
          </a:xfrm>
        </p:spPr>
        <p:txBody>
          <a:bodyPr anchor="b">
            <a:normAutofit/>
          </a:bodyPr>
          <a:lstStyle/>
          <a:p>
            <a:pPr algn="l" eaLnBrk="1" hangingPunct="1"/>
            <a:r>
              <a:rPr lang="en-AU" altLang="en-US" sz="4100"/>
              <a:t>Social Entrepreneurship</a:t>
            </a:r>
          </a:p>
        </p:txBody>
      </p:sp>
      <p:sp>
        <p:nvSpPr>
          <p:cNvPr id="4108" name="Rectangle 410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10" name="Rectangle 410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33" name="Group 513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513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37" name="Group 513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5138" name="Freeform: Shape 513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39" name="Freeform: Shape 513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40" name="Freeform: Shape 513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41" name="Freeform: Shape 514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42" name="Freeform: Shape 514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43" name="Freeform: Shape 514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5144" name="Freeform: Shape 514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5122" name="Rectangle 2">
            <a:extLst>
              <a:ext uri="{FF2B5EF4-FFF2-40B4-BE49-F238E27FC236}">
                <a16:creationId xmlns:a16="http://schemas.microsoft.com/office/drawing/2014/main" id="{FC3D4C07-D79E-4641-D365-64A75D472E7C}"/>
              </a:ext>
            </a:extLst>
          </p:cNvPr>
          <p:cNvSpPr>
            <a:spLocks noGrp="1" noChangeArrowheads="1"/>
          </p:cNvSpPr>
          <p:nvPr>
            <p:ph type="title"/>
          </p:nvPr>
        </p:nvSpPr>
        <p:spPr>
          <a:xfrm rot="16200000">
            <a:off x="-1325880" y="1947672"/>
            <a:ext cx="5961888" cy="2788920"/>
          </a:xfrm>
        </p:spPr>
        <p:txBody>
          <a:bodyPr anchor="ctr">
            <a:normAutofit/>
          </a:bodyPr>
          <a:lstStyle/>
          <a:p>
            <a:r>
              <a:rPr lang="en-AU" altLang="en-US" sz="4800">
                <a:solidFill>
                  <a:schemeClr val="bg1"/>
                </a:solidFill>
              </a:rPr>
              <a:t>Social Entrepreneurship</a:t>
            </a:r>
          </a:p>
        </p:txBody>
      </p:sp>
      <p:graphicFrame>
        <p:nvGraphicFramePr>
          <p:cNvPr id="5125" name="Rectangle 3">
            <a:extLst>
              <a:ext uri="{FF2B5EF4-FFF2-40B4-BE49-F238E27FC236}">
                <a16:creationId xmlns:a16="http://schemas.microsoft.com/office/drawing/2014/main" id="{5651BF7A-9649-77AC-921C-2F4B6DE1A53E}"/>
              </a:ext>
            </a:extLst>
          </p:cNvPr>
          <p:cNvGraphicFramePr>
            <a:graphicFrameLocks noGrp="1"/>
          </p:cNvGraphicFramePr>
          <p:nvPr>
            <p:ph idx="1"/>
            <p:extLst>
              <p:ext uri="{D42A27DB-BD31-4B8C-83A1-F6EECF244321}">
                <p14:modId xmlns:p14="http://schemas.microsoft.com/office/powerpoint/2010/main" val="2809230752"/>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9E45974-2A53-2F8A-8B49-BD4376D100B8}"/>
              </a:ext>
            </a:extLst>
          </p:cNvPr>
          <p:cNvPicPr>
            <a:picLocks noChangeAspect="1"/>
          </p:cNvPicPr>
          <p:nvPr/>
        </p:nvPicPr>
        <p:blipFill rotWithShape="1">
          <a:blip r:embed="rId2"/>
          <a:srcRect t="5949" r="9091" b="25869"/>
          <a:stretch/>
        </p:blipFill>
        <p:spPr>
          <a:xfrm>
            <a:off x="20" y="10"/>
            <a:ext cx="12191981" cy="6857990"/>
          </a:xfrm>
          <a:prstGeom prst="rect">
            <a:avLst/>
          </a:prstGeom>
        </p:spPr>
      </p:pic>
      <p:sp>
        <p:nvSpPr>
          <p:cNvPr id="19" name="Rectangle 1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E18465AD-BBF2-6513-BE35-C82CDFCC2ACA}"/>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5100">
                <a:solidFill>
                  <a:schemeClr val="bg1"/>
                </a:solidFill>
              </a:rPr>
              <a:t>Week 13: Franchising, Social Entrepreneurship and Local Opportunities </a:t>
            </a:r>
          </a:p>
        </p:txBody>
      </p:sp>
      <p:sp>
        <p:nvSpPr>
          <p:cNvPr id="21" name="Rectangle: Rounded Corners 2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480687"/>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3" name="Rectangle 615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6" name="Rectangle 2">
            <a:extLst>
              <a:ext uri="{FF2B5EF4-FFF2-40B4-BE49-F238E27FC236}">
                <a16:creationId xmlns:a16="http://schemas.microsoft.com/office/drawing/2014/main" id="{BA036FBB-64D7-2EC2-6F8A-F4EBEF6162A4}"/>
              </a:ext>
            </a:extLst>
          </p:cNvPr>
          <p:cNvSpPr>
            <a:spLocks noGrp="1" noChangeArrowheads="1"/>
          </p:cNvSpPr>
          <p:nvPr>
            <p:ph type="title"/>
          </p:nvPr>
        </p:nvSpPr>
        <p:spPr>
          <a:xfrm>
            <a:off x="838200" y="1641752"/>
            <a:ext cx="4391024" cy="1323439"/>
          </a:xfrm>
        </p:spPr>
        <p:txBody>
          <a:bodyPr vert="horz" lIns="91440" tIns="45720" rIns="91440" bIns="45720" rtlCol="0" anchor="t">
            <a:normAutofit/>
          </a:bodyPr>
          <a:lstStyle/>
          <a:p>
            <a:r>
              <a:rPr lang="en-US" altLang="zh-TW" sz="4000" kern="1200">
                <a:solidFill>
                  <a:schemeClr val="bg1"/>
                </a:solidFill>
                <a:latin typeface="+mj-lt"/>
                <a:ea typeface="+mj-ea"/>
                <a:cs typeface="+mj-cs"/>
              </a:rPr>
              <a:t>Challenge:  Access to Clean Water</a:t>
            </a:r>
          </a:p>
        </p:txBody>
      </p:sp>
      <p:sp>
        <p:nvSpPr>
          <p:cNvPr id="6147" name="Rectangle 3">
            <a:extLst>
              <a:ext uri="{FF2B5EF4-FFF2-40B4-BE49-F238E27FC236}">
                <a16:creationId xmlns:a16="http://schemas.microsoft.com/office/drawing/2014/main" id="{FEBB90E7-73D5-9787-BEA0-81141DC17BB9}"/>
              </a:ext>
            </a:extLst>
          </p:cNvPr>
          <p:cNvSpPr>
            <a:spLocks noGrp="1" noChangeArrowheads="1"/>
          </p:cNvSpPr>
          <p:nvPr>
            <p:ph type="body" sz="half" idx="1"/>
          </p:nvPr>
        </p:nvSpPr>
        <p:spPr>
          <a:xfrm>
            <a:off x="838200" y="3146400"/>
            <a:ext cx="4391024" cy="2454300"/>
          </a:xfrm>
        </p:spPr>
        <p:txBody>
          <a:bodyPr vert="horz" lIns="91440" tIns="45720" rIns="91440" bIns="45720" rtlCol="0">
            <a:normAutofit/>
          </a:bodyPr>
          <a:lstStyle/>
          <a:p>
            <a:r>
              <a:rPr lang="en-US" altLang="zh-TW" sz="2400">
                <a:solidFill>
                  <a:schemeClr val="bg1">
                    <a:alpha val="80000"/>
                  </a:schemeClr>
                </a:solidFill>
              </a:rPr>
              <a:t>1.2 billion people are drinking unsafe water</a:t>
            </a:r>
          </a:p>
          <a:p>
            <a:r>
              <a:rPr lang="en-US" altLang="zh-TW" sz="2400">
                <a:solidFill>
                  <a:schemeClr val="bg1">
                    <a:alpha val="80000"/>
                  </a:schemeClr>
                </a:solidFill>
              </a:rPr>
              <a:t>Problem: transport (retrieval to consumption)</a:t>
            </a:r>
          </a:p>
          <a:p>
            <a:r>
              <a:rPr lang="en-US" altLang="zh-TW" sz="2400">
                <a:solidFill>
                  <a:schemeClr val="bg1">
                    <a:alpha val="80000"/>
                  </a:schemeClr>
                </a:solidFill>
              </a:rPr>
              <a:t>Seeding innovation in the water sector </a:t>
            </a:r>
          </a:p>
        </p:txBody>
      </p:sp>
      <p:grpSp>
        <p:nvGrpSpPr>
          <p:cNvPr id="6155" name="Group 615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6156" name="Group 615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6160" name="Freeform: Shape 615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61" name="Freeform: Shape 616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6157" name="Group 615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6158" name="Freeform: Shape 615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59" name="Freeform: Shape 615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6148" name="Picture 5" descr="Ripple_grid_208px">
            <a:extLst>
              <a:ext uri="{FF2B5EF4-FFF2-40B4-BE49-F238E27FC236}">
                <a16:creationId xmlns:a16="http://schemas.microsoft.com/office/drawing/2014/main" id="{2DCFD317-B12F-EE3D-C1BD-694EC1E875F5}"/>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tretch>
            <a:fillRect/>
          </a:stretch>
        </p:blipFill>
        <p:spPr>
          <a:xfrm>
            <a:off x="6541932" y="1832239"/>
            <a:ext cx="4369112" cy="210053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6" name="Rectangle 92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9221">
            <a:extLst>
              <a:ext uri="{FF2B5EF4-FFF2-40B4-BE49-F238E27FC236}">
                <a16:creationId xmlns:a16="http://schemas.microsoft.com/office/drawing/2014/main" id="{7533476A-2115-4AF6-0B3B-2C473E6BF1C8}"/>
              </a:ext>
            </a:extLst>
          </p:cNvPr>
          <p:cNvPicPr>
            <a:picLocks noChangeAspect="1"/>
          </p:cNvPicPr>
          <p:nvPr/>
        </p:nvPicPr>
        <p:blipFill rotWithShape="1">
          <a:blip r:embed="rId3">
            <a:alphaModFix amt="35000"/>
          </a:blip>
          <a:srcRect t="3278" b="12452"/>
          <a:stretch/>
        </p:blipFill>
        <p:spPr>
          <a:xfrm>
            <a:off x="20" y="10"/>
            <a:ext cx="12191980" cy="6857990"/>
          </a:xfrm>
          <a:prstGeom prst="rect">
            <a:avLst/>
          </a:prstGeom>
        </p:spPr>
      </p:pic>
      <p:sp>
        <p:nvSpPr>
          <p:cNvPr id="9218" name="Title 1">
            <a:extLst>
              <a:ext uri="{FF2B5EF4-FFF2-40B4-BE49-F238E27FC236}">
                <a16:creationId xmlns:a16="http://schemas.microsoft.com/office/drawing/2014/main" id="{153BD2BD-E00F-5B4D-167D-290E35467193}"/>
              </a:ext>
            </a:extLst>
          </p:cNvPr>
          <p:cNvSpPr>
            <a:spLocks noGrp="1"/>
          </p:cNvSpPr>
          <p:nvPr>
            <p:ph type="title"/>
          </p:nvPr>
        </p:nvSpPr>
        <p:spPr>
          <a:xfrm>
            <a:off x="838200" y="365125"/>
            <a:ext cx="10515600" cy="1325563"/>
          </a:xfrm>
        </p:spPr>
        <p:txBody>
          <a:bodyPr>
            <a:normAutofit/>
          </a:bodyPr>
          <a:lstStyle/>
          <a:p>
            <a:r>
              <a:rPr lang="en-US" altLang="en-US">
                <a:solidFill>
                  <a:srgbClr val="FFFFFF"/>
                </a:solidFill>
              </a:rPr>
              <a:t>Functions of Social Entrepreneurship</a:t>
            </a:r>
          </a:p>
        </p:txBody>
      </p:sp>
      <p:graphicFrame>
        <p:nvGraphicFramePr>
          <p:cNvPr id="9221" name="Content Placeholder 2">
            <a:extLst>
              <a:ext uri="{FF2B5EF4-FFF2-40B4-BE49-F238E27FC236}">
                <a16:creationId xmlns:a16="http://schemas.microsoft.com/office/drawing/2014/main" id="{8B874061-71EF-C606-8085-C2036F15C377}"/>
              </a:ext>
            </a:extLst>
          </p:cNvPr>
          <p:cNvGraphicFramePr>
            <a:graphicFrameLocks noGrp="1"/>
          </p:cNvGraphicFramePr>
          <p:nvPr>
            <p:ph idx="1"/>
            <p:extLst>
              <p:ext uri="{D42A27DB-BD31-4B8C-83A1-F6EECF244321}">
                <p14:modId xmlns:p14="http://schemas.microsoft.com/office/powerpoint/2010/main" val="41872091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3" name="Rectangle 1127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9" name="Picture 11268" descr="Person holding a puzzle piece">
            <a:extLst>
              <a:ext uri="{FF2B5EF4-FFF2-40B4-BE49-F238E27FC236}">
                <a16:creationId xmlns:a16="http://schemas.microsoft.com/office/drawing/2014/main" id="{572DF33F-C123-5502-F673-13FA4DDA449E}"/>
              </a:ext>
            </a:extLst>
          </p:cNvPr>
          <p:cNvPicPr>
            <a:picLocks noChangeAspect="1"/>
          </p:cNvPicPr>
          <p:nvPr/>
        </p:nvPicPr>
        <p:blipFill rotWithShape="1">
          <a:blip r:embed="rId2">
            <a:alphaModFix amt="35000"/>
          </a:blip>
          <a:srcRect t="16974"/>
          <a:stretch/>
        </p:blipFill>
        <p:spPr>
          <a:xfrm>
            <a:off x="20" y="10"/>
            <a:ext cx="12191980" cy="6857990"/>
          </a:xfrm>
          <a:prstGeom prst="rect">
            <a:avLst/>
          </a:prstGeom>
        </p:spPr>
      </p:pic>
      <p:sp>
        <p:nvSpPr>
          <p:cNvPr id="11266" name="Title 1">
            <a:extLst>
              <a:ext uri="{FF2B5EF4-FFF2-40B4-BE49-F238E27FC236}">
                <a16:creationId xmlns:a16="http://schemas.microsoft.com/office/drawing/2014/main" id="{4283845C-CB21-9452-D6CF-65D006B01CE1}"/>
              </a:ext>
            </a:extLst>
          </p:cNvPr>
          <p:cNvSpPr>
            <a:spLocks noGrp="1"/>
          </p:cNvSpPr>
          <p:nvPr>
            <p:ph type="title"/>
          </p:nvPr>
        </p:nvSpPr>
        <p:spPr>
          <a:xfrm>
            <a:off x="838200" y="365125"/>
            <a:ext cx="10515600" cy="1325563"/>
          </a:xfrm>
        </p:spPr>
        <p:txBody>
          <a:bodyPr>
            <a:normAutofit/>
          </a:bodyPr>
          <a:lstStyle/>
          <a:p>
            <a:r>
              <a:rPr lang="en-US" altLang="en-US" sz="4100">
                <a:solidFill>
                  <a:srgbClr val="FFFFFF"/>
                </a:solidFill>
              </a:rPr>
              <a:t>Deference between </a:t>
            </a:r>
            <a:br>
              <a:rPr lang="en-US" altLang="en-US" sz="4100">
                <a:solidFill>
                  <a:srgbClr val="FFFFFF"/>
                </a:solidFill>
              </a:rPr>
            </a:br>
            <a:r>
              <a:rPr lang="en-US" altLang="en-US" sz="4100">
                <a:solidFill>
                  <a:srgbClr val="FFFFFF"/>
                </a:solidFill>
              </a:rPr>
              <a:t>Entrepreneurship and Social Entrepreneurship </a:t>
            </a:r>
          </a:p>
        </p:txBody>
      </p:sp>
      <p:sp>
        <p:nvSpPr>
          <p:cNvPr id="11267" name="Content Placeholder 2">
            <a:extLst>
              <a:ext uri="{FF2B5EF4-FFF2-40B4-BE49-F238E27FC236}">
                <a16:creationId xmlns:a16="http://schemas.microsoft.com/office/drawing/2014/main" id="{B6BDBB16-119E-22E6-A34C-1BEEE17D0408}"/>
              </a:ext>
            </a:extLst>
          </p:cNvPr>
          <p:cNvSpPr>
            <a:spLocks noGrp="1"/>
          </p:cNvSpPr>
          <p:nvPr>
            <p:ph idx="1"/>
          </p:nvPr>
        </p:nvSpPr>
        <p:spPr>
          <a:xfrm>
            <a:off x="838200" y="1825625"/>
            <a:ext cx="10515600" cy="4351338"/>
          </a:xfrm>
        </p:spPr>
        <p:txBody>
          <a:bodyPr>
            <a:normAutofit/>
          </a:bodyPr>
          <a:lstStyle/>
          <a:p>
            <a:r>
              <a:rPr lang="en-US" altLang="en-US">
                <a:solidFill>
                  <a:srgbClr val="FFFFFF"/>
                </a:solidFill>
              </a:rPr>
              <a:t>Entrepreneurship 	               Social Entrepreneurship </a:t>
            </a:r>
          </a:p>
          <a:p>
            <a:r>
              <a:rPr lang="en-US" altLang="en-US">
                <a:solidFill>
                  <a:srgbClr val="FFFFFF"/>
                </a:solidFill>
              </a:rPr>
              <a:t>	Economic value			Social value</a:t>
            </a:r>
          </a:p>
          <a:p>
            <a:r>
              <a:rPr lang="en-US" altLang="en-US">
                <a:solidFill>
                  <a:srgbClr val="FFFFFF"/>
                </a:solidFill>
              </a:rPr>
              <a:t>	Customer				Society</a:t>
            </a:r>
          </a:p>
          <a:p>
            <a:r>
              <a:rPr lang="en-US" altLang="en-US">
                <a:solidFill>
                  <a:srgbClr val="FFFFFF"/>
                </a:solidFill>
              </a:rPr>
              <a:t>	Wealth maximization		Social value</a:t>
            </a:r>
          </a:p>
          <a:p>
            <a:r>
              <a:rPr lang="en-US" altLang="en-US">
                <a:solidFill>
                  <a:srgbClr val="FFFFFF"/>
                </a:solidFill>
              </a:rPr>
              <a:t>	Indirect link to social		Direct link to social</a:t>
            </a:r>
          </a:p>
        </p:txBody>
      </p:sp>
    </p:spTree>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0888" name="Rectangle 250887">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0884" name="Picture 250883" descr="Red toy person in front of two lines of white figures">
            <a:extLst>
              <a:ext uri="{FF2B5EF4-FFF2-40B4-BE49-F238E27FC236}">
                <a16:creationId xmlns:a16="http://schemas.microsoft.com/office/drawing/2014/main" id="{FB7A86C2-EF26-0970-7DB2-E9E0F98DAB78}"/>
              </a:ext>
            </a:extLst>
          </p:cNvPr>
          <p:cNvPicPr>
            <a:picLocks noChangeAspect="1"/>
          </p:cNvPicPr>
          <p:nvPr/>
        </p:nvPicPr>
        <p:blipFill rotWithShape="1">
          <a:blip r:embed="rId2">
            <a:alphaModFix amt="35000"/>
          </a:blip>
          <a:srcRect t="14449"/>
          <a:stretch/>
        </p:blipFill>
        <p:spPr>
          <a:xfrm>
            <a:off x="20" y="10"/>
            <a:ext cx="12191980" cy="6857990"/>
          </a:xfrm>
          <a:prstGeom prst="rect">
            <a:avLst/>
          </a:prstGeom>
        </p:spPr>
      </p:pic>
      <p:sp>
        <p:nvSpPr>
          <p:cNvPr id="250882" name="Rectangle 2">
            <a:extLst>
              <a:ext uri="{FF2B5EF4-FFF2-40B4-BE49-F238E27FC236}">
                <a16:creationId xmlns:a16="http://schemas.microsoft.com/office/drawing/2014/main" id="{392DDEAC-E7FC-9C75-18B7-44F0BCFCA61C}"/>
              </a:ext>
            </a:extLst>
          </p:cNvPr>
          <p:cNvSpPr>
            <a:spLocks noGrp="1" noChangeArrowheads="1"/>
          </p:cNvSpPr>
          <p:nvPr>
            <p:ph type="title"/>
          </p:nvPr>
        </p:nvSpPr>
        <p:spPr>
          <a:xfrm>
            <a:off x="838200" y="365125"/>
            <a:ext cx="10515600" cy="1325563"/>
          </a:xfrm>
        </p:spPr>
        <p:txBody>
          <a:bodyPr rtlCol="0">
            <a:normAutofit/>
          </a:bodyPr>
          <a:lstStyle/>
          <a:p>
            <a:r>
              <a:rPr lang="en-US">
                <a:solidFill>
                  <a:srgbClr val="FFFFFF"/>
                </a:solidFill>
              </a:rPr>
              <a:t>The Process of Social Entrepreneurship</a:t>
            </a:r>
          </a:p>
        </p:txBody>
      </p:sp>
      <p:sp>
        <p:nvSpPr>
          <p:cNvPr id="17411" name="Rectangle 3">
            <a:extLst>
              <a:ext uri="{FF2B5EF4-FFF2-40B4-BE49-F238E27FC236}">
                <a16:creationId xmlns:a16="http://schemas.microsoft.com/office/drawing/2014/main" id="{EB2BEBA5-5A85-FA91-4D3C-C90D113C32A7}"/>
              </a:ext>
            </a:extLst>
          </p:cNvPr>
          <p:cNvSpPr>
            <a:spLocks noGrp="1" noChangeArrowheads="1"/>
          </p:cNvSpPr>
          <p:nvPr>
            <p:ph idx="1"/>
          </p:nvPr>
        </p:nvSpPr>
        <p:spPr>
          <a:xfrm>
            <a:off x="838200" y="1825625"/>
            <a:ext cx="10515600" cy="4351338"/>
          </a:xfrm>
        </p:spPr>
        <p:txBody>
          <a:bodyPr>
            <a:normAutofit/>
          </a:bodyPr>
          <a:lstStyle/>
          <a:p>
            <a:r>
              <a:rPr lang="en-US" altLang="en-US">
                <a:solidFill>
                  <a:srgbClr val="FFFFFF"/>
                </a:solidFill>
              </a:rPr>
              <a:t>Find an opportunity</a:t>
            </a:r>
          </a:p>
          <a:p>
            <a:r>
              <a:rPr lang="en-US" altLang="en-US">
                <a:solidFill>
                  <a:srgbClr val="FFFFFF"/>
                </a:solidFill>
              </a:rPr>
              <a:t>Develop a business concept</a:t>
            </a:r>
          </a:p>
          <a:p>
            <a:r>
              <a:rPr lang="en-US" altLang="en-US">
                <a:solidFill>
                  <a:srgbClr val="FFFFFF"/>
                </a:solidFill>
              </a:rPr>
              <a:t>Figure out what success means and how to measure it</a:t>
            </a:r>
          </a:p>
          <a:p>
            <a:r>
              <a:rPr lang="en-US" altLang="en-US">
                <a:solidFill>
                  <a:srgbClr val="FFFFFF"/>
                </a:solidFill>
              </a:rPr>
              <a:t>Acquire the right resources</a:t>
            </a:r>
          </a:p>
          <a:p>
            <a:r>
              <a:rPr lang="en-US" altLang="en-US">
                <a:solidFill>
                  <a:srgbClr val="FFFFFF"/>
                </a:solidFill>
              </a:rPr>
              <a:t>Launch and grow</a:t>
            </a:r>
          </a:p>
          <a:p>
            <a:r>
              <a:rPr lang="en-US" altLang="en-US">
                <a:solidFill>
                  <a:srgbClr val="FFFFFF"/>
                </a:solidFill>
              </a:rPr>
              <a:t>Attain goals</a:t>
            </a:r>
          </a:p>
        </p:txBody>
      </p:sp>
    </p:spTree>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41" name="Rectangle 1844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7" name="Picture 18436" descr="Calculator, pen, compass, money and a paper with graphs printed on it">
            <a:extLst>
              <a:ext uri="{FF2B5EF4-FFF2-40B4-BE49-F238E27FC236}">
                <a16:creationId xmlns:a16="http://schemas.microsoft.com/office/drawing/2014/main" id="{56CA7BE3-DBF2-3069-D979-6EAC8479A289}"/>
              </a:ext>
            </a:extLst>
          </p:cNvPr>
          <p:cNvPicPr>
            <a:picLocks noChangeAspect="1"/>
          </p:cNvPicPr>
          <p:nvPr/>
        </p:nvPicPr>
        <p:blipFill rotWithShape="1">
          <a:blip r:embed="rId3">
            <a:alphaModFix amt="35000"/>
          </a:blip>
          <a:srcRect b="6639"/>
          <a:stretch/>
        </p:blipFill>
        <p:spPr>
          <a:xfrm>
            <a:off x="20" y="10"/>
            <a:ext cx="12191980" cy="6857990"/>
          </a:xfrm>
          <a:prstGeom prst="rect">
            <a:avLst/>
          </a:prstGeom>
        </p:spPr>
      </p:pic>
      <p:sp>
        <p:nvSpPr>
          <p:cNvPr id="2" name="Title 1">
            <a:extLst>
              <a:ext uri="{FF2B5EF4-FFF2-40B4-BE49-F238E27FC236}">
                <a16:creationId xmlns:a16="http://schemas.microsoft.com/office/drawing/2014/main" id="{DAE27F19-238E-FDED-63AF-D71E07F967BC}"/>
              </a:ext>
            </a:extLst>
          </p:cNvPr>
          <p:cNvSpPr>
            <a:spLocks noGrp="1"/>
          </p:cNvSpPr>
          <p:nvPr>
            <p:ph type="title"/>
          </p:nvPr>
        </p:nvSpPr>
        <p:spPr>
          <a:xfrm>
            <a:off x="838200" y="365125"/>
            <a:ext cx="10515600" cy="1325563"/>
          </a:xfrm>
        </p:spPr>
        <p:txBody>
          <a:bodyPr rtlCol="0">
            <a:normAutofit/>
          </a:bodyPr>
          <a:lstStyle/>
          <a:p>
            <a:r>
              <a:rPr lang="en-US">
                <a:solidFill>
                  <a:srgbClr val="FFFFFF"/>
                </a:solidFill>
              </a:rPr>
              <a:t>The Main Difficulty: Measurement</a:t>
            </a:r>
          </a:p>
        </p:txBody>
      </p:sp>
      <p:sp>
        <p:nvSpPr>
          <p:cNvPr id="18435" name="Content Placeholder 2">
            <a:extLst>
              <a:ext uri="{FF2B5EF4-FFF2-40B4-BE49-F238E27FC236}">
                <a16:creationId xmlns:a16="http://schemas.microsoft.com/office/drawing/2014/main" id="{07ADCD1F-8925-31C8-DA58-34C1E7C3F906}"/>
              </a:ext>
            </a:extLst>
          </p:cNvPr>
          <p:cNvSpPr>
            <a:spLocks noGrp="1"/>
          </p:cNvSpPr>
          <p:nvPr>
            <p:ph idx="1"/>
          </p:nvPr>
        </p:nvSpPr>
        <p:spPr>
          <a:xfrm>
            <a:off x="838200" y="1825625"/>
            <a:ext cx="10515600" cy="4351338"/>
          </a:xfrm>
        </p:spPr>
        <p:txBody>
          <a:bodyPr>
            <a:normAutofit/>
          </a:bodyPr>
          <a:lstStyle/>
          <a:p>
            <a:r>
              <a:rPr lang="en-US" altLang="en-US">
                <a:solidFill>
                  <a:srgbClr val="FFFFFF"/>
                </a:solidFill>
              </a:rPr>
              <a:t>What is profit?</a:t>
            </a:r>
          </a:p>
          <a:p>
            <a:r>
              <a:rPr lang="en-US" altLang="en-US">
                <a:solidFill>
                  <a:srgbClr val="FFFFFF"/>
                </a:solidFill>
              </a:rPr>
              <a:t>How do we count it?</a:t>
            </a:r>
          </a:p>
          <a:p>
            <a:r>
              <a:rPr lang="en-US" altLang="en-US">
                <a:solidFill>
                  <a:srgbClr val="FFFFFF"/>
                </a:solidFill>
              </a:rPr>
              <a:t>What is “social return on investment” for venture philanthropists?</a:t>
            </a:r>
          </a:p>
          <a:p>
            <a:r>
              <a:rPr lang="en-US" altLang="en-US">
                <a:solidFill>
                  <a:srgbClr val="FFFFFF"/>
                </a:solidFill>
              </a:rPr>
              <a:t>The case of </a:t>
            </a:r>
            <a:r>
              <a:rPr lang="en-US" altLang="en-US" b="1">
                <a:solidFill>
                  <a:srgbClr val="FFFFFF"/>
                </a:solidFill>
              </a:rPr>
              <a:t>Abey Khao </a:t>
            </a:r>
          </a:p>
        </p:txBody>
      </p:sp>
    </p:spTree>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E3905AA-CF27-62D4-0641-E0CE0F0CE483}"/>
              </a:ext>
            </a:extLst>
          </p:cNvPr>
          <p:cNvPicPr>
            <a:picLocks noChangeAspect="1"/>
          </p:cNvPicPr>
          <p:nvPr/>
        </p:nvPicPr>
        <p:blipFill rotWithShape="1">
          <a:blip r:embed="rId2">
            <a:alphaModFix amt="35000"/>
          </a:blip>
          <a:srcRect t="7354" b="8376"/>
          <a:stretch/>
        </p:blipFill>
        <p:spPr>
          <a:xfrm>
            <a:off x="20" y="10"/>
            <a:ext cx="12191980" cy="6857990"/>
          </a:xfrm>
          <a:prstGeom prst="rect">
            <a:avLst/>
          </a:prstGeom>
        </p:spPr>
      </p:pic>
      <p:sp>
        <p:nvSpPr>
          <p:cNvPr id="2" name="Title 1">
            <a:extLst>
              <a:ext uri="{FF2B5EF4-FFF2-40B4-BE49-F238E27FC236}">
                <a16:creationId xmlns:a16="http://schemas.microsoft.com/office/drawing/2014/main" id="{52E8099C-ECB1-323E-5DB9-6F55CECE4C9F}"/>
              </a:ext>
            </a:extLst>
          </p:cNvPr>
          <p:cNvSpPr>
            <a:spLocks noGrp="1"/>
          </p:cNvSpPr>
          <p:nvPr>
            <p:ph type="title"/>
          </p:nvPr>
        </p:nvSpPr>
        <p:spPr>
          <a:xfrm>
            <a:off x="838200" y="365125"/>
            <a:ext cx="10515600" cy="1325563"/>
          </a:xfrm>
        </p:spPr>
        <p:txBody>
          <a:bodyPr>
            <a:normAutofit/>
          </a:bodyPr>
          <a:lstStyle/>
          <a:p>
            <a:r>
              <a:rPr lang="en-US">
                <a:solidFill>
                  <a:srgbClr val="FFFFFF"/>
                </a:solidFill>
              </a:rPr>
              <a:t>Local Opportunities </a:t>
            </a:r>
            <a:endParaRPr lang="en-GB">
              <a:solidFill>
                <a:srgbClr val="FFFFFF"/>
              </a:solidFill>
            </a:endParaRPr>
          </a:p>
        </p:txBody>
      </p:sp>
      <p:graphicFrame>
        <p:nvGraphicFramePr>
          <p:cNvPr id="5" name="Content Placeholder 2">
            <a:extLst>
              <a:ext uri="{FF2B5EF4-FFF2-40B4-BE49-F238E27FC236}">
                <a16:creationId xmlns:a16="http://schemas.microsoft.com/office/drawing/2014/main" id="{E76D2EF2-0A45-2A1A-F42C-13BC1DC6D175}"/>
              </a:ext>
            </a:extLst>
          </p:cNvPr>
          <p:cNvGraphicFramePr>
            <a:graphicFrameLocks noGrp="1"/>
          </p:cNvGraphicFramePr>
          <p:nvPr>
            <p:ph idx="1"/>
            <p:extLst>
              <p:ext uri="{D42A27DB-BD31-4B8C-83A1-F6EECF244321}">
                <p14:modId xmlns:p14="http://schemas.microsoft.com/office/powerpoint/2010/main" val="6330795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45722172"/>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0C012BE-C974-6313-3C73-BE705DCCA4BE}"/>
              </a:ext>
            </a:extLst>
          </p:cNvPr>
          <p:cNvPicPr>
            <a:picLocks noChangeAspect="1"/>
          </p:cNvPicPr>
          <p:nvPr/>
        </p:nvPicPr>
        <p:blipFill rotWithShape="1">
          <a:blip r:embed="rId2"/>
          <a:srcRect b="24872"/>
          <a:stretch/>
        </p:blipFill>
        <p:spPr>
          <a:xfrm>
            <a:off x="20" y="-11728"/>
            <a:ext cx="12191980" cy="6869728"/>
          </a:xfrm>
          <a:prstGeom prst="rect">
            <a:avLst/>
          </a:prstGeom>
        </p:spPr>
      </p:pic>
      <p:sp>
        <p:nvSpPr>
          <p:cNvPr id="11" name="Rectangle 10">
            <a:extLst>
              <a:ext uri="{FF2B5EF4-FFF2-40B4-BE49-F238E27FC236}">
                <a16:creationId xmlns:a16="http://schemas.microsoft.com/office/drawing/2014/main" id="{53306540-870A-7346-8CFF-A1B08DE50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51563" y="-1474817"/>
            <a:ext cx="4488873" cy="12192000"/>
          </a:xfrm>
          <a:prstGeom prst="rect">
            <a:avLst/>
          </a:prstGeom>
          <a:gradFill>
            <a:gsLst>
              <a:gs pos="0">
                <a:srgbClr val="000000">
                  <a:alpha val="0"/>
                </a:srgbClr>
              </a:gs>
              <a:gs pos="98739">
                <a:srgbClr val="000000">
                  <a:alpha val="61000"/>
                </a:srgbClr>
              </a:gs>
              <a:gs pos="72000">
                <a:srgbClr val="000000">
                  <a:alpha val="43000"/>
                </a:srgb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21641DE-77B6-C7B1-FC1D-7A6F39F764C5}"/>
              </a:ext>
            </a:extLst>
          </p:cNvPr>
          <p:cNvSpPr>
            <a:spLocks noGrp="1"/>
          </p:cNvSpPr>
          <p:nvPr>
            <p:ph type="title"/>
          </p:nvPr>
        </p:nvSpPr>
        <p:spPr>
          <a:xfrm>
            <a:off x="896111" y="3735248"/>
            <a:ext cx="8708241" cy="1914043"/>
          </a:xfrm>
        </p:spPr>
        <p:txBody>
          <a:bodyPr vert="horz" lIns="91440" tIns="45720" rIns="91440" bIns="45720" rtlCol="0" anchor="b">
            <a:normAutofit/>
          </a:bodyPr>
          <a:lstStyle/>
          <a:p>
            <a:r>
              <a:rPr lang="en-US" sz="3600" dirty="0">
                <a:solidFill>
                  <a:srgbClr val="FFFFFF"/>
                </a:solidFill>
              </a:rPr>
              <a:t>Final Presentation and Business Plan </a:t>
            </a:r>
          </a:p>
        </p:txBody>
      </p:sp>
      <p:sp>
        <p:nvSpPr>
          <p:cNvPr id="5" name="Text Placeholder 4">
            <a:extLst>
              <a:ext uri="{FF2B5EF4-FFF2-40B4-BE49-F238E27FC236}">
                <a16:creationId xmlns:a16="http://schemas.microsoft.com/office/drawing/2014/main" id="{E6C7F173-9190-97B0-A996-4FF5035520BF}"/>
              </a:ext>
            </a:extLst>
          </p:cNvPr>
          <p:cNvSpPr>
            <a:spLocks noGrp="1"/>
          </p:cNvSpPr>
          <p:nvPr>
            <p:ph type="body" idx="1"/>
          </p:nvPr>
        </p:nvSpPr>
        <p:spPr>
          <a:xfrm>
            <a:off x="896111" y="5656912"/>
            <a:ext cx="8708241" cy="775635"/>
          </a:xfrm>
        </p:spPr>
        <p:txBody>
          <a:bodyPr vert="horz" lIns="91440" tIns="45720" rIns="91440" bIns="45720" rtlCol="0">
            <a:normAutofit/>
          </a:bodyPr>
          <a:lstStyle/>
          <a:p>
            <a:r>
              <a:rPr lang="en-US" sz="1400" dirty="0">
                <a:solidFill>
                  <a:srgbClr val="FFFFFF"/>
                </a:solidFill>
              </a:rPr>
              <a:t>Final Delivery of the Start up </a:t>
            </a:r>
          </a:p>
        </p:txBody>
      </p:sp>
    </p:spTree>
    <p:extLst>
      <p:ext uri="{BB962C8B-B14F-4D97-AF65-F5344CB8AC3E}">
        <p14:creationId xmlns:p14="http://schemas.microsoft.com/office/powerpoint/2010/main" val="586295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ABC884-3156-A331-8701-004596C58196}"/>
              </a:ext>
            </a:extLst>
          </p:cNvPr>
          <p:cNvSpPr>
            <a:spLocks noGrp="1"/>
          </p:cNvSpPr>
          <p:nvPr>
            <p:ph type="title"/>
          </p:nvPr>
        </p:nvSpPr>
        <p:spPr>
          <a:xfrm>
            <a:off x="640080" y="325369"/>
            <a:ext cx="4368602" cy="1956841"/>
          </a:xfrm>
        </p:spPr>
        <p:txBody>
          <a:bodyPr anchor="b">
            <a:normAutofit/>
          </a:bodyPr>
          <a:lstStyle/>
          <a:p>
            <a:r>
              <a:rPr lang="en-US" sz="5400" dirty="0"/>
              <a:t>Final Report of your Startup</a:t>
            </a:r>
            <a:endParaRPr lang="en-GB" sz="5400"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C25CAF-654D-1DEC-73C7-772FCABC0BA6}"/>
              </a:ext>
            </a:extLst>
          </p:cNvPr>
          <p:cNvSpPr>
            <a:spLocks noGrp="1"/>
          </p:cNvSpPr>
          <p:nvPr>
            <p:ph idx="1"/>
          </p:nvPr>
        </p:nvSpPr>
        <p:spPr>
          <a:xfrm>
            <a:off x="640080" y="2872899"/>
            <a:ext cx="4243589" cy="3320668"/>
          </a:xfrm>
        </p:spPr>
        <p:txBody>
          <a:bodyPr>
            <a:normAutofit/>
          </a:bodyPr>
          <a:lstStyle/>
          <a:p>
            <a:r>
              <a:rPr lang="en-US" sz="3600" dirty="0"/>
              <a:t>8% Business Plan due on 24</a:t>
            </a:r>
            <a:r>
              <a:rPr lang="en-US" sz="3600" baseline="30000" dirty="0"/>
              <a:t>th</a:t>
            </a:r>
            <a:r>
              <a:rPr lang="en-US" sz="3600" dirty="0"/>
              <a:t> May, Friday, at 11am only on LMS</a:t>
            </a:r>
          </a:p>
          <a:p>
            <a:r>
              <a:rPr lang="en-US" sz="3600" dirty="0"/>
              <a:t>No late submissions accepted </a:t>
            </a:r>
            <a:endParaRPr lang="en-GB" sz="3600" dirty="0"/>
          </a:p>
        </p:txBody>
      </p:sp>
      <p:pic>
        <p:nvPicPr>
          <p:cNvPr id="13" name="Picture 12" descr="Calendar">
            <a:extLst>
              <a:ext uri="{FF2B5EF4-FFF2-40B4-BE49-F238E27FC236}">
                <a16:creationId xmlns:a16="http://schemas.microsoft.com/office/drawing/2014/main" id="{A7D85367-9498-0CDA-F510-28D53ECCF97B}"/>
              </a:ext>
            </a:extLst>
          </p:cNvPr>
          <p:cNvPicPr>
            <a:picLocks noChangeAspect="1"/>
          </p:cNvPicPr>
          <p:nvPr/>
        </p:nvPicPr>
        <p:blipFill rotWithShape="1">
          <a:blip r:embed="rId2"/>
          <a:srcRect l="18494" r="1455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64595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alendar on table">
            <a:extLst>
              <a:ext uri="{FF2B5EF4-FFF2-40B4-BE49-F238E27FC236}">
                <a16:creationId xmlns:a16="http://schemas.microsoft.com/office/drawing/2014/main" id="{2AEF3C88-F0E8-4D05-512B-4FF0C242A5B4}"/>
              </a:ext>
            </a:extLst>
          </p:cNvPr>
          <p:cNvPicPr>
            <a:picLocks noChangeAspect="1"/>
          </p:cNvPicPr>
          <p:nvPr/>
        </p:nvPicPr>
        <p:blipFill rotWithShape="1">
          <a:blip r:embed="rId2">
            <a:alphaModFix amt="3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12A95E79-A612-DA9B-D847-958BCB4A5A93}"/>
              </a:ext>
            </a:extLst>
          </p:cNvPr>
          <p:cNvSpPr>
            <a:spLocks noGrp="1"/>
          </p:cNvSpPr>
          <p:nvPr>
            <p:ph type="title"/>
          </p:nvPr>
        </p:nvSpPr>
        <p:spPr>
          <a:xfrm>
            <a:off x="841248" y="426721"/>
            <a:ext cx="10506456" cy="799914"/>
          </a:xfrm>
        </p:spPr>
        <p:txBody>
          <a:bodyPr anchor="b">
            <a:normAutofit/>
          </a:bodyPr>
          <a:lstStyle/>
          <a:p>
            <a:r>
              <a:rPr lang="en-US" sz="4800" dirty="0">
                <a:solidFill>
                  <a:srgbClr val="FFFFFF"/>
                </a:solidFill>
              </a:rPr>
              <a:t>7% Presentations – 17</a:t>
            </a:r>
            <a:r>
              <a:rPr lang="en-US" sz="4800" baseline="30000" dirty="0">
                <a:solidFill>
                  <a:srgbClr val="FFFFFF"/>
                </a:solidFill>
              </a:rPr>
              <a:t>th</a:t>
            </a:r>
            <a:r>
              <a:rPr lang="en-US" sz="4800" dirty="0">
                <a:solidFill>
                  <a:srgbClr val="FFFFFF"/>
                </a:solidFill>
              </a:rPr>
              <a:t> May, Friday</a:t>
            </a:r>
            <a:endParaRPr lang="en-GB" sz="4800" dirty="0">
              <a:solidFill>
                <a:srgbClr val="FFFFFF"/>
              </a:solidFill>
            </a:endParaRP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F9A1EA2-0B2D-7D40-E9F4-0595B06151FE}"/>
              </a:ext>
            </a:extLst>
          </p:cNvPr>
          <p:cNvSpPr>
            <a:spLocks noGrp="1"/>
          </p:cNvSpPr>
          <p:nvPr>
            <p:ph idx="1"/>
          </p:nvPr>
        </p:nvSpPr>
        <p:spPr>
          <a:xfrm>
            <a:off x="841248" y="1338146"/>
            <a:ext cx="10509504" cy="5609063"/>
          </a:xfrm>
        </p:spPr>
        <p:txBody>
          <a:bodyPr>
            <a:normAutofit/>
          </a:bodyPr>
          <a:lstStyle/>
          <a:p>
            <a:r>
              <a:rPr lang="en-US" sz="3200" b="1" dirty="0">
                <a:solidFill>
                  <a:srgbClr val="FF0000"/>
                </a:solidFill>
              </a:rPr>
              <a:t>Submission of ppt + video + prototype by 16</a:t>
            </a:r>
            <a:r>
              <a:rPr lang="en-US" sz="3200" b="1" baseline="30000" dirty="0">
                <a:solidFill>
                  <a:srgbClr val="FF0000"/>
                </a:solidFill>
              </a:rPr>
              <a:t>th</a:t>
            </a:r>
            <a:r>
              <a:rPr lang="en-US" sz="3200" b="1" dirty="0">
                <a:solidFill>
                  <a:srgbClr val="FF0000"/>
                </a:solidFill>
              </a:rPr>
              <a:t> May 2024 11pm </a:t>
            </a:r>
            <a:r>
              <a:rPr lang="en-US" sz="2400" b="1" dirty="0">
                <a:solidFill>
                  <a:srgbClr val="FF0000"/>
                </a:solidFill>
              </a:rPr>
              <a:t> </a:t>
            </a:r>
            <a:r>
              <a:rPr lang="en-US" sz="1600" b="1" dirty="0">
                <a:solidFill>
                  <a:srgbClr val="FF0000"/>
                </a:solidFill>
                <a:hlinkClick r:id="rId3">
                  <a:extLst>
                    <a:ext uri="{A12FA001-AC4F-418D-AE19-62706E023703}">
                      <ahyp:hlinkClr xmlns:ahyp="http://schemas.microsoft.com/office/drawing/2018/hyperlinkcolor" val="tx"/>
                    </a:ext>
                  </a:extLst>
                </a:hlinkClick>
              </a:rPr>
              <a:t>h</a:t>
            </a:r>
            <a:r>
              <a:rPr lang="en-US" sz="1600" b="1" dirty="0">
                <a:solidFill>
                  <a:srgbClr val="FF0000"/>
                </a:solidFill>
                <a:hlinkClick r:id="rId3">
                  <a:extLst>
                    <a:ext uri="{A12FA001-AC4F-418D-AE19-62706E023703}">
                      <ahyp:hlinkClr xmlns:ahyp="http://schemas.microsoft.com/office/drawing/2018/hyperlinkcolor" val="tx"/>
                    </a:ext>
                  </a:extLst>
                </a:hlinkClick>
              </a:rPr>
              <a:t>ttps://drive.google.com/drive/folders/1YrjLwHvxZhpdIiLjohYHx9ojDSl_0VwV?usp=sharing</a:t>
            </a:r>
            <a:r>
              <a:rPr lang="en-US" sz="1600" b="1" dirty="0">
                <a:solidFill>
                  <a:srgbClr val="FF0000"/>
                </a:solidFill>
              </a:rPr>
              <a:t> </a:t>
            </a:r>
          </a:p>
          <a:p>
            <a:r>
              <a:rPr lang="en-US" sz="2400" b="1" dirty="0">
                <a:solidFill>
                  <a:srgbClr val="FFFFFF"/>
                </a:solidFill>
              </a:rPr>
              <a:t>8:45am start </a:t>
            </a:r>
          </a:p>
          <a:p>
            <a:r>
              <a:rPr lang="en-US" sz="2400" dirty="0">
                <a:solidFill>
                  <a:srgbClr val="FFFFFF"/>
                </a:solidFill>
              </a:rPr>
              <a:t>5 Minutes Ppt </a:t>
            </a:r>
          </a:p>
          <a:p>
            <a:pPr lvl="1"/>
            <a:r>
              <a:rPr lang="en-US" dirty="0">
                <a:solidFill>
                  <a:srgbClr val="FFFFFF"/>
                </a:solidFill>
              </a:rPr>
              <a:t>Company, Logo, Tag Line </a:t>
            </a:r>
          </a:p>
          <a:p>
            <a:pPr lvl="1"/>
            <a:r>
              <a:rPr lang="en-US" dirty="0">
                <a:solidFill>
                  <a:srgbClr val="FFFFFF"/>
                </a:solidFill>
              </a:rPr>
              <a:t>Problem and Solution (20%)</a:t>
            </a:r>
          </a:p>
          <a:p>
            <a:pPr lvl="1"/>
            <a:r>
              <a:rPr lang="en-US" dirty="0">
                <a:solidFill>
                  <a:srgbClr val="FFFFFF"/>
                </a:solidFill>
              </a:rPr>
              <a:t>Industry Analysis and USP(20%)</a:t>
            </a:r>
          </a:p>
          <a:p>
            <a:pPr lvl="1"/>
            <a:r>
              <a:rPr lang="en-US" dirty="0">
                <a:solidFill>
                  <a:srgbClr val="FFFFFF"/>
                </a:solidFill>
              </a:rPr>
              <a:t>Funding need and why (30%)</a:t>
            </a:r>
          </a:p>
          <a:p>
            <a:pPr lvl="1"/>
            <a:r>
              <a:rPr lang="en-US" dirty="0">
                <a:solidFill>
                  <a:srgbClr val="FFFFFF"/>
                </a:solidFill>
              </a:rPr>
              <a:t>Prototype Presentation/ Show (30%)</a:t>
            </a:r>
          </a:p>
          <a:p>
            <a:r>
              <a:rPr lang="en-US" sz="2400" dirty="0">
                <a:solidFill>
                  <a:srgbClr val="FFFFFF"/>
                </a:solidFill>
              </a:rPr>
              <a:t>5 Minutes Q and A</a:t>
            </a:r>
          </a:p>
          <a:p>
            <a:pPr lvl="1"/>
            <a:r>
              <a:rPr lang="en-US" dirty="0">
                <a:solidFill>
                  <a:srgbClr val="FFFFFF"/>
                </a:solidFill>
              </a:rPr>
              <a:t>To the point and short answers </a:t>
            </a:r>
          </a:p>
          <a:p>
            <a:r>
              <a:rPr lang="en-US" sz="2400" dirty="0">
                <a:solidFill>
                  <a:srgbClr val="FFFFFF"/>
                </a:solidFill>
              </a:rPr>
              <a:t>Professionalism (Attire and Attitude)  </a:t>
            </a:r>
            <a:endParaRPr lang="en-GB" sz="2400" dirty="0">
              <a:solidFill>
                <a:srgbClr val="FFFFFF"/>
              </a:solidFill>
            </a:endParaRPr>
          </a:p>
        </p:txBody>
      </p:sp>
    </p:spTree>
    <p:extLst>
      <p:ext uri="{BB962C8B-B14F-4D97-AF65-F5344CB8AC3E}">
        <p14:creationId xmlns:p14="http://schemas.microsoft.com/office/powerpoint/2010/main" val="624385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8647-C515-6E65-2B09-68BD95EC16EF}"/>
              </a:ext>
            </a:extLst>
          </p:cNvPr>
          <p:cNvSpPr>
            <a:spLocks noGrp="1"/>
          </p:cNvSpPr>
          <p:nvPr>
            <p:ph type="title"/>
          </p:nvPr>
        </p:nvSpPr>
        <p:spPr/>
        <p:txBody>
          <a:bodyPr/>
          <a:lstStyle/>
          <a:p>
            <a:r>
              <a:rPr lang="en-US" dirty="0"/>
              <a:t>Judges </a:t>
            </a:r>
            <a:endParaRPr lang="en-GB" dirty="0"/>
          </a:p>
        </p:txBody>
      </p:sp>
      <p:sp>
        <p:nvSpPr>
          <p:cNvPr id="3" name="Content Placeholder 2">
            <a:extLst>
              <a:ext uri="{FF2B5EF4-FFF2-40B4-BE49-F238E27FC236}">
                <a16:creationId xmlns:a16="http://schemas.microsoft.com/office/drawing/2014/main" id="{E9A98F84-067C-5227-CC93-A76B609EE02B}"/>
              </a:ext>
            </a:extLst>
          </p:cNvPr>
          <p:cNvSpPr>
            <a:spLocks noGrp="1"/>
          </p:cNvSpPr>
          <p:nvPr>
            <p:ph idx="1"/>
          </p:nvPr>
        </p:nvSpPr>
        <p:spPr>
          <a:xfrm>
            <a:off x="838200" y="1825625"/>
            <a:ext cx="4235605" cy="4351338"/>
          </a:xfrm>
        </p:spPr>
        <p:txBody>
          <a:bodyPr/>
          <a:lstStyle/>
          <a:p>
            <a:r>
              <a:rPr lang="en-GB" b="1" dirty="0"/>
              <a:t>Mr. Asher Saeed </a:t>
            </a:r>
          </a:p>
          <a:p>
            <a:r>
              <a:rPr lang="en-GB" b="1" dirty="0"/>
              <a:t>Mr. Faisal Jamil </a:t>
            </a:r>
          </a:p>
          <a:p>
            <a:r>
              <a:rPr lang="en-GB" b="1" dirty="0"/>
              <a:t>Mr. Parvez Abbasi </a:t>
            </a:r>
          </a:p>
          <a:p>
            <a:r>
              <a:rPr lang="en-GB" b="1" dirty="0"/>
              <a:t>Mr. Adeel Saeed</a:t>
            </a:r>
          </a:p>
          <a:p>
            <a:r>
              <a:rPr lang="en-GB" b="1" dirty="0"/>
              <a:t>Ms. Ayesha Raza </a:t>
            </a:r>
          </a:p>
          <a:p>
            <a:r>
              <a:rPr lang="en-GB" b="1" dirty="0"/>
              <a:t>Dr. Saqib Ali </a:t>
            </a:r>
          </a:p>
          <a:p>
            <a:r>
              <a:rPr lang="en-GB" b="1" dirty="0"/>
              <a:t>Dr. Muslim Shah </a:t>
            </a:r>
          </a:p>
        </p:txBody>
      </p:sp>
      <p:sp>
        <p:nvSpPr>
          <p:cNvPr id="4" name="Content Placeholder 2">
            <a:extLst>
              <a:ext uri="{FF2B5EF4-FFF2-40B4-BE49-F238E27FC236}">
                <a16:creationId xmlns:a16="http://schemas.microsoft.com/office/drawing/2014/main" id="{6FA31310-B1C7-B010-A75C-77ED287CFE12}"/>
              </a:ext>
            </a:extLst>
          </p:cNvPr>
          <p:cNvSpPr txBox="1">
            <a:spLocks/>
          </p:cNvSpPr>
          <p:nvPr/>
        </p:nvSpPr>
        <p:spPr>
          <a:xfrm>
            <a:off x="3978197" y="1785279"/>
            <a:ext cx="813202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accent1"/>
                </a:solidFill>
              </a:rPr>
              <a:t>Founder &amp; CEO at </a:t>
            </a:r>
            <a:r>
              <a:rPr lang="en-GB" dirty="0" err="1">
                <a:solidFill>
                  <a:schemeClr val="accent1"/>
                </a:solidFill>
              </a:rPr>
              <a:t>KytherTek</a:t>
            </a:r>
            <a:endParaRPr lang="en-GB" dirty="0">
              <a:solidFill>
                <a:schemeClr val="accent1"/>
              </a:solidFill>
            </a:endParaRPr>
          </a:p>
          <a:p>
            <a:pPr marL="0" indent="0">
              <a:buNone/>
            </a:pPr>
            <a:r>
              <a:rPr lang="en-GB" dirty="0">
                <a:solidFill>
                  <a:schemeClr val="accent1"/>
                </a:solidFill>
              </a:rPr>
              <a:t>Vice President of Customer Success LMKR</a:t>
            </a:r>
          </a:p>
          <a:p>
            <a:pPr marL="0" indent="0">
              <a:buNone/>
            </a:pPr>
            <a:r>
              <a:rPr lang="en-GB" dirty="0">
                <a:solidFill>
                  <a:schemeClr val="accent1"/>
                </a:solidFill>
              </a:rPr>
              <a:t>Founder Adventure</a:t>
            </a:r>
          </a:p>
          <a:p>
            <a:pPr marL="0" indent="0">
              <a:buNone/>
            </a:pPr>
            <a:r>
              <a:rPr lang="en-GB" dirty="0">
                <a:solidFill>
                  <a:schemeClr val="accent1"/>
                </a:solidFill>
              </a:rPr>
              <a:t>CEO / Co-founder at Stech.ai &amp; Botwa.ai</a:t>
            </a:r>
          </a:p>
          <a:p>
            <a:pPr marL="0" indent="0">
              <a:buNone/>
            </a:pPr>
            <a:r>
              <a:rPr lang="en-GB" dirty="0">
                <a:solidFill>
                  <a:schemeClr val="accent1"/>
                </a:solidFill>
              </a:rPr>
              <a:t>Founder </a:t>
            </a:r>
            <a:r>
              <a:rPr lang="en-GB" dirty="0" err="1">
                <a:solidFill>
                  <a:schemeClr val="accent1"/>
                </a:solidFill>
              </a:rPr>
              <a:t>EdDeaf</a:t>
            </a:r>
            <a:r>
              <a:rPr lang="en-GB" dirty="0">
                <a:solidFill>
                  <a:schemeClr val="accent1"/>
                </a:solidFill>
              </a:rPr>
              <a:t> and </a:t>
            </a:r>
            <a:r>
              <a:rPr lang="en-GB" dirty="0" err="1">
                <a:solidFill>
                  <a:schemeClr val="accent1"/>
                </a:solidFill>
              </a:rPr>
              <a:t>Abey</a:t>
            </a:r>
            <a:r>
              <a:rPr lang="en-GB" dirty="0">
                <a:solidFill>
                  <a:schemeClr val="accent1"/>
                </a:solidFill>
              </a:rPr>
              <a:t> Khao </a:t>
            </a:r>
          </a:p>
          <a:p>
            <a:pPr marL="0" indent="0">
              <a:buNone/>
            </a:pPr>
            <a:r>
              <a:rPr lang="en-GB" dirty="0">
                <a:solidFill>
                  <a:schemeClr val="accent1"/>
                </a:solidFill>
              </a:rPr>
              <a:t>DCM </a:t>
            </a:r>
            <a:r>
              <a:rPr lang="en-GB" dirty="0" err="1">
                <a:solidFill>
                  <a:schemeClr val="accent1"/>
                </a:solidFill>
              </a:rPr>
              <a:t>Nescom</a:t>
            </a:r>
            <a:r>
              <a:rPr lang="en-GB" dirty="0">
                <a:solidFill>
                  <a:schemeClr val="accent1"/>
                </a:solidFill>
              </a:rPr>
              <a:t> </a:t>
            </a:r>
          </a:p>
          <a:p>
            <a:pPr marL="0" indent="0">
              <a:buNone/>
            </a:pPr>
            <a:r>
              <a:rPr lang="en-GB" dirty="0">
                <a:solidFill>
                  <a:schemeClr val="accent1"/>
                </a:solidFill>
              </a:rPr>
              <a:t>DCM </a:t>
            </a:r>
            <a:r>
              <a:rPr lang="en-GB" dirty="0" err="1">
                <a:solidFill>
                  <a:schemeClr val="accent1"/>
                </a:solidFill>
              </a:rPr>
              <a:t>Nescom</a:t>
            </a:r>
            <a:r>
              <a:rPr lang="en-GB" dirty="0">
                <a:solidFill>
                  <a:schemeClr val="accent1"/>
                </a:solidFill>
              </a:rPr>
              <a:t> </a:t>
            </a:r>
          </a:p>
          <a:p>
            <a:pPr marL="0" indent="0">
              <a:buNone/>
            </a:pPr>
            <a:endParaRPr lang="en-GB" dirty="0">
              <a:solidFill>
                <a:schemeClr val="accent1"/>
              </a:solidFill>
            </a:endParaRPr>
          </a:p>
        </p:txBody>
      </p:sp>
    </p:spTree>
    <p:extLst>
      <p:ext uri="{BB962C8B-B14F-4D97-AF65-F5344CB8AC3E}">
        <p14:creationId xmlns:p14="http://schemas.microsoft.com/office/powerpoint/2010/main" val="3087223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6221C016-2330-A833-150B-5511D1A16881}"/>
              </a:ext>
            </a:extLst>
          </p:cNvPr>
          <p:cNvSpPr>
            <a:spLocks noGrp="1"/>
          </p:cNvSpPr>
          <p:nvPr>
            <p:ph type="title"/>
          </p:nvPr>
        </p:nvSpPr>
        <p:spPr>
          <a:xfrm>
            <a:off x="838200" y="365125"/>
            <a:ext cx="10515600" cy="1325563"/>
          </a:xfrm>
        </p:spPr>
        <p:txBody>
          <a:bodyPr/>
          <a:lstStyle/>
          <a:p>
            <a:r>
              <a:rPr lang="en-US" altLang="en-US" dirty="0"/>
              <a:t>What Is Franchising?</a:t>
            </a:r>
            <a:endParaRPr lang="en-SG" altLang="en-US" dirty="0"/>
          </a:p>
        </p:txBody>
      </p:sp>
      <p:sp>
        <p:nvSpPr>
          <p:cNvPr id="10243" name="Content Placeholder 2">
            <a:extLst>
              <a:ext uri="{FF2B5EF4-FFF2-40B4-BE49-F238E27FC236}">
                <a16:creationId xmlns:a16="http://schemas.microsoft.com/office/drawing/2014/main" id="{87BFE43F-3A18-E441-9200-F1B9C337D29D}"/>
              </a:ext>
            </a:extLst>
          </p:cNvPr>
          <p:cNvSpPr>
            <a:spLocks noGrp="1"/>
          </p:cNvSpPr>
          <p:nvPr>
            <p:ph idx="1"/>
          </p:nvPr>
        </p:nvSpPr>
        <p:spPr>
          <a:xfrm>
            <a:off x="838200" y="1825625"/>
            <a:ext cx="10515600" cy="4351338"/>
          </a:xfrm>
        </p:spPr>
        <p:txBody>
          <a:bodyPr/>
          <a:lstStyle/>
          <a:p>
            <a:r>
              <a:rPr lang="en-US" altLang="en-US" dirty="0"/>
              <a:t>An arrangement whereby a party (franchisor), who has developed a way of running a business format/system successfully, licenses the rights to operate that format/system using his trademark, name or other IP rights to another party (franchisee)</a:t>
            </a:r>
          </a:p>
        </p:txBody>
      </p:sp>
      <p:pic>
        <p:nvPicPr>
          <p:cNvPr id="31746" name="Picture 2" descr="City Center Swabi">
            <a:extLst>
              <a:ext uri="{FF2B5EF4-FFF2-40B4-BE49-F238E27FC236}">
                <a16:creationId xmlns:a16="http://schemas.microsoft.com/office/drawing/2014/main" id="{B9586DB9-809E-60D6-CB9E-4D3FBABB5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30763"/>
            <a:ext cx="12192000" cy="2027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animEffect transition="in" filter="checkerboard(across)">
                                      <p:cBhvr>
                                        <p:cTn id="7" dur="500"/>
                                        <p:tgtEl>
                                          <p:spTgt spid="102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20D56-B6EB-B95C-6D43-7CC3733F89C6}"/>
              </a:ext>
            </a:extLst>
          </p:cNvPr>
          <p:cNvSpPr>
            <a:spLocks noGrp="1"/>
          </p:cNvSpPr>
          <p:nvPr>
            <p:ph type="title"/>
          </p:nvPr>
        </p:nvSpPr>
        <p:spPr/>
        <p:txBody>
          <a:bodyPr/>
          <a:lstStyle/>
          <a:p>
            <a:r>
              <a:rPr lang="en-US" dirty="0"/>
              <a:t>8% Business Plan – 25</a:t>
            </a:r>
            <a:r>
              <a:rPr lang="en-US" baseline="30000" dirty="0"/>
              <a:t>th</a:t>
            </a:r>
            <a:r>
              <a:rPr lang="en-US" dirty="0"/>
              <a:t> May 2024 </a:t>
            </a:r>
            <a:endParaRPr lang="en-GB" dirty="0"/>
          </a:p>
        </p:txBody>
      </p:sp>
      <p:sp>
        <p:nvSpPr>
          <p:cNvPr id="3" name="Content Placeholder 2">
            <a:extLst>
              <a:ext uri="{FF2B5EF4-FFF2-40B4-BE49-F238E27FC236}">
                <a16:creationId xmlns:a16="http://schemas.microsoft.com/office/drawing/2014/main" id="{3E319F75-D65C-20F1-7FE1-5B6F86FAFAB3}"/>
              </a:ext>
            </a:extLst>
          </p:cNvPr>
          <p:cNvSpPr>
            <a:spLocks noGrp="1"/>
          </p:cNvSpPr>
          <p:nvPr>
            <p:ph idx="1"/>
          </p:nvPr>
        </p:nvSpPr>
        <p:spPr/>
        <p:txBody>
          <a:bodyPr>
            <a:normAutofit lnSpcReduction="10000"/>
          </a:bodyPr>
          <a:lstStyle/>
          <a:p>
            <a:r>
              <a:rPr lang="en-US" dirty="0"/>
              <a:t>Soft copy only on LMS   </a:t>
            </a:r>
          </a:p>
          <a:p>
            <a:pPr lvl="1"/>
            <a:r>
              <a:rPr lang="en-US" dirty="0"/>
              <a:t>Business Plan + Excel File </a:t>
            </a:r>
          </a:p>
          <a:p>
            <a:r>
              <a:rPr lang="en-US" dirty="0"/>
              <a:t>Word Limit 5000 (If needs exceeding, Discuss) </a:t>
            </a:r>
          </a:p>
          <a:p>
            <a:r>
              <a:rPr lang="en-US" dirty="0"/>
              <a:t>Should Include </a:t>
            </a:r>
          </a:p>
          <a:p>
            <a:pPr lvl="1"/>
            <a:r>
              <a:rPr lang="en-GB" dirty="0"/>
              <a:t>Introduction, Company, logo, and Team Description </a:t>
            </a:r>
          </a:p>
          <a:p>
            <a:pPr lvl="1"/>
            <a:r>
              <a:rPr lang="en-GB" dirty="0"/>
              <a:t>Problem and Solution (20%)</a:t>
            </a:r>
          </a:p>
          <a:p>
            <a:pPr lvl="1"/>
            <a:r>
              <a:rPr lang="en-GB" dirty="0"/>
              <a:t>Industry Analysis, Competitors Analysis and USP (10%)</a:t>
            </a:r>
          </a:p>
          <a:p>
            <a:pPr lvl="1"/>
            <a:r>
              <a:rPr lang="en-GB" dirty="0"/>
              <a:t>Target Market and Customer Personas, Social Media Setups (100 likes) and Static Website (Include Links for Checking) (30%)</a:t>
            </a:r>
          </a:p>
          <a:p>
            <a:pPr lvl="1"/>
            <a:r>
              <a:rPr lang="en-GB" dirty="0"/>
              <a:t>Financial Evaluation of Two Years Including Funding Need and Why (20%)</a:t>
            </a:r>
          </a:p>
          <a:p>
            <a:pPr lvl="1"/>
            <a:r>
              <a:rPr lang="en-GB" dirty="0"/>
              <a:t>Prototype Links / Presentation/ Show (20%)</a:t>
            </a:r>
          </a:p>
        </p:txBody>
      </p:sp>
    </p:spTree>
    <p:extLst>
      <p:ext uri="{BB962C8B-B14F-4D97-AF65-F5344CB8AC3E}">
        <p14:creationId xmlns:p14="http://schemas.microsoft.com/office/powerpoint/2010/main" val="948956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03D83E2-46F6-F47C-68B5-01E627396B0A}"/>
              </a:ext>
            </a:extLst>
          </p:cNvPr>
          <p:cNvSpPr>
            <a:spLocks noGrp="1"/>
          </p:cNvSpPr>
          <p:nvPr>
            <p:ph type="title"/>
          </p:nvPr>
        </p:nvSpPr>
        <p:spPr>
          <a:xfrm>
            <a:off x="5297762" y="329184"/>
            <a:ext cx="6251110" cy="1783080"/>
          </a:xfrm>
        </p:spPr>
        <p:txBody>
          <a:bodyPr anchor="b">
            <a:normAutofit/>
          </a:bodyPr>
          <a:lstStyle/>
          <a:p>
            <a:r>
              <a:rPr lang="en-US" sz="5400"/>
              <a:t>What Does a Business Plan Include </a:t>
            </a:r>
            <a:endParaRPr lang="en-GB" sz="5400"/>
          </a:p>
        </p:txBody>
      </p:sp>
      <p:pic>
        <p:nvPicPr>
          <p:cNvPr id="7" name="Picture 6" descr="Light bulb on yellow background with sketched light beams and cord">
            <a:extLst>
              <a:ext uri="{FF2B5EF4-FFF2-40B4-BE49-F238E27FC236}">
                <a16:creationId xmlns:a16="http://schemas.microsoft.com/office/drawing/2014/main" id="{96917DE6-A12D-1AE3-E7B7-14A02B158AE1}"/>
              </a:ext>
            </a:extLst>
          </p:cNvPr>
          <p:cNvPicPr>
            <a:picLocks noChangeAspect="1"/>
          </p:cNvPicPr>
          <p:nvPr/>
        </p:nvPicPr>
        <p:blipFill rotWithShape="1">
          <a:blip r:embed="rId2"/>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230BFFAA-F933-78D8-9285-0E52EAEB0F99}"/>
              </a:ext>
            </a:extLst>
          </p:cNvPr>
          <p:cNvSpPr>
            <a:spLocks noGrp="1"/>
          </p:cNvSpPr>
          <p:nvPr>
            <p:ph idx="1"/>
          </p:nvPr>
        </p:nvSpPr>
        <p:spPr>
          <a:xfrm>
            <a:off x="5297762" y="2706624"/>
            <a:ext cx="6251110" cy="3483864"/>
          </a:xfrm>
        </p:spPr>
        <p:txBody>
          <a:bodyPr>
            <a:normAutofit/>
          </a:bodyPr>
          <a:lstStyle/>
          <a:p>
            <a:r>
              <a:rPr lang="en-GB" sz="3200" dirty="0"/>
              <a:t>Written document that outlines </a:t>
            </a:r>
          </a:p>
          <a:p>
            <a:pPr lvl="1"/>
            <a:r>
              <a:rPr lang="en-GB" sz="3200" dirty="0"/>
              <a:t>Your Idea and Strategies for Launching</a:t>
            </a:r>
          </a:p>
          <a:p>
            <a:pPr lvl="1"/>
            <a:r>
              <a:rPr lang="en-GB" sz="3200" dirty="0"/>
              <a:t>Your Financial Evaluation to Say Idea is Feasible   </a:t>
            </a:r>
          </a:p>
          <a:p>
            <a:endParaRPr lang="en-GB" sz="3200" dirty="0"/>
          </a:p>
          <a:p>
            <a:endParaRPr lang="en-GB" sz="3200" dirty="0"/>
          </a:p>
        </p:txBody>
      </p:sp>
    </p:spTree>
    <p:extLst>
      <p:ext uri="{BB962C8B-B14F-4D97-AF65-F5344CB8AC3E}">
        <p14:creationId xmlns:p14="http://schemas.microsoft.com/office/powerpoint/2010/main" val="17565526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13B012-89A9-1BEB-8893-6D474EF76DF3}"/>
              </a:ext>
            </a:extLst>
          </p:cNvPr>
          <p:cNvSpPr>
            <a:spLocks noGrp="1"/>
          </p:cNvSpPr>
          <p:nvPr>
            <p:ph type="title"/>
          </p:nvPr>
        </p:nvSpPr>
        <p:spPr>
          <a:xfrm>
            <a:off x="5297762" y="329184"/>
            <a:ext cx="6251110" cy="1783080"/>
          </a:xfrm>
        </p:spPr>
        <p:txBody>
          <a:bodyPr anchor="b">
            <a:normAutofit/>
          </a:bodyPr>
          <a:lstStyle/>
          <a:p>
            <a:r>
              <a:rPr lang="en-US" sz="5400"/>
              <a:t>Introduction </a:t>
            </a:r>
            <a:endParaRPr lang="en-GB" sz="5400"/>
          </a:p>
        </p:txBody>
      </p:sp>
      <p:pic>
        <p:nvPicPr>
          <p:cNvPr id="5" name="Picture 4" descr="Working space background">
            <a:extLst>
              <a:ext uri="{FF2B5EF4-FFF2-40B4-BE49-F238E27FC236}">
                <a16:creationId xmlns:a16="http://schemas.microsoft.com/office/drawing/2014/main" id="{6F9DF63B-160D-64D8-7123-A7ACF9C7AA28}"/>
              </a:ext>
            </a:extLst>
          </p:cNvPr>
          <p:cNvPicPr>
            <a:picLocks noChangeAspect="1"/>
          </p:cNvPicPr>
          <p:nvPr/>
        </p:nvPicPr>
        <p:blipFill rotWithShape="1">
          <a:blip r:embed="rId2"/>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87FF5D-146E-165C-DA5A-472505AA07E0}"/>
              </a:ext>
            </a:extLst>
          </p:cNvPr>
          <p:cNvSpPr>
            <a:spLocks noGrp="1"/>
          </p:cNvSpPr>
          <p:nvPr>
            <p:ph idx="1"/>
          </p:nvPr>
        </p:nvSpPr>
        <p:spPr>
          <a:xfrm>
            <a:off x="5297762" y="2706623"/>
            <a:ext cx="6251110" cy="4073317"/>
          </a:xfrm>
        </p:spPr>
        <p:txBody>
          <a:bodyPr>
            <a:normAutofit lnSpcReduction="10000"/>
          </a:bodyPr>
          <a:lstStyle/>
          <a:p>
            <a:r>
              <a:rPr lang="en-US" dirty="0"/>
              <a:t>Executive summary </a:t>
            </a:r>
          </a:p>
          <a:p>
            <a:pPr lvl="1"/>
            <a:r>
              <a:rPr lang="en-US" sz="2800" dirty="0"/>
              <a:t>Summary of rest of the document </a:t>
            </a:r>
          </a:p>
          <a:p>
            <a:r>
              <a:rPr lang="en-US" dirty="0"/>
              <a:t>Your company </a:t>
            </a:r>
          </a:p>
          <a:p>
            <a:pPr lvl="1"/>
            <a:r>
              <a:rPr lang="en-US" sz="2800" dirty="0"/>
              <a:t>Company’s name </a:t>
            </a:r>
          </a:p>
          <a:p>
            <a:pPr lvl="1"/>
            <a:r>
              <a:rPr lang="en-US" sz="2800" dirty="0"/>
              <a:t>Logo </a:t>
            </a:r>
          </a:p>
          <a:p>
            <a:pPr lvl="1"/>
            <a:r>
              <a:rPr lang="en-US" sz="2800" dirty="0"/>
              <a:t>Tag Line </a:t>
            </a:r>
          </a:p>
          <a:p>
            <a:r>
              <a:rPr lang="en-US" dirty="0"/>
              <a:t>Your team </a:t>
            </a:r>
          </a:p>
          <a:p>
            <a:pPr lvl="1"/>
            <a:r>
              <a:rPr lang="en-US" sz="2800" dirty="0"/>
              <a:t>Intro of team members</a:t>
            </a:r>
          </a:p>
          <a:p>
            <a:pPr lvl="1"/>
            <a:r>
              <a:rPr lang="en-US" sz="2800" dirty="0"/>
              <a:t>What are their expertise?</a:t>
            </a:r>
          </a:p>
          <a:p>
            <a:pPr marL="457200" lvl="1" indent="0">
              <a:buNone/>
            </a:pPr>
            <a:endParaRPr lang="en-GB" sz="2800" dirty="0"/>
          </a:p>
        </p:txBody>
      </p:sp>
    </p:spTree>
    <p:extLst>
      <p:ext uri="{BB962C8B-B14F-4D97-AF65-F5344CB8AC3E}">
        <p14:creationId xmlns:p14="http://schemas.microsoft.com/office/powerpoint/2010/main" val="733932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BEC1EB-A4E0-88F7-6F22-6A9A9262A69C}"/>
              </a:ext>
            </a:extLst>
          </p:cNvPr>
          <p:cNvSpPr>
            <a:spLocks noGrp="1"/>
          </p:cNvSpPr>
          <p:nvPr>
            <p:ph type="title"/>
          </p:nvPr>
        </p:nvSpPr>
        <p:spPr>
          <a:xfrm>
            <a:off x="4553733" y="548464"/>
            <a:ext cx="6798541" cy="1675623"/>
          </a:xfrm>
        </p:spPr>
        <p:txBody>
          <a:bodyPr anchor="b">
            <a:normAutofit/>
          </a:bodyPr>
          <a:lstStyle/>
          <a:p>
            <a:r>
              <a:rPr lang="en-US" sz="4000"/>
              <a:t>Problem </a:t>
            </a:r>
            <a:endParaRPr lang="en-GB" sz="4000"/>
          </a:p>
        </p:txBody>
      </p:sp>
      <p:pic>
        <p:nvPicPr>
          <p:cNvPr id="5" name="Picture 4" descr="Magnifying glass and question mark">
            <a:extLst>
              <a:ext uri="{FF2B5EF4-FFF2-40B4-BE49-F238E27FC236}">
                <a16:creationId xmlns:a16="http://schemas.microsoft.com/office/drawing/2014/main" id="{6A8C654D-7FDE-C6B8-F4DB-0B5CB6CDCF07}"/>
              </a:ext>
            </a:extLst>
          </p:cNvPr>
          <p:cNvPicPr>
            <a:picLocks noChangeAspect="1"/>
          </p:cNvPicPr>
          <p:nvPr/>
        </p:nvPicPr>
        <p:blipFill rotWithShape="1">
          <a:blip r:embed="rId2"/>
          <a:srcRect l="34614" r="30966"/>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53BE466E-850E-0563-9551-67939AB6F1B7}"/>
              </a:ext>
            </a:extLst>
          </p:cNvPr>
          <p:cNvSpPr>
            <a:spLocks noGrp="1"/>
          </p:cNvSpPr>
          <p:nvPr>
            <p:ph idx="1"/>
          </p:nvPr>
        </p:nvSpPr>
        <p:spPr>
          <a:xfrm>
            <a:off x="4553734" y="2409830"/>
            <a:ext cx="6798539" cy="3705217"/>
          </a:xfrm>
        </p:spPr>
        <p:txBody>
          <a:bodyPr>
            <a:normAutofit/>
          </a:bodyPr>
          <a:lstStyle/>
          <a:p>
            <a:r>
              <a:rPr lang="en-US" sz="3600" dirty="0"/>
              <a:t>What problem are you solving?</a:t>
            </a:r>
          </a:p>
          <a:p>
            <a:r>
              <a:rPr lang="en-US" sz="3600" dirty="0"/>
              <a:t>What are customers pain point?</a:t>
            </a:r>
          </a:p>
          <a:p>
            <a:r>
              <a:rPr lang="en-US" sz="3600" dirty="0"/>
              <a:t>Why is it an important problem to solve?</a:t>
            </a:r>
          </a:p>
          <a:p>
            <a:endParaRPr lang="en-GB" sz="3600" dirty="0"/>
          </a:p>
        </p:txBody>
      </p:sp>
    </p:spTree>
    <p:extLst>
      <p:ext uri="{BB962C8B-B14F-4D97-AF65-F5344CB8AC3E}">
        <p14:creationId xmlns:p14="http://schemas.microsoft.com/office/powerpoint/2010/main" val="1398863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BEC5E7-16FB-2206-9691-668891500EDA}"/>
              </a:ext>
            </a:extLst>
          </p:cNvPr>
          <p:cNvSpPr>
            <a:spLocks noGrp="1"/>
          </p:cNvSpPr>
          <p:nvPr>
            <p:ph type="title"/>
          </p:nvPr>
        </p:nvSpPr>
        <p:spPr>
          <a:xfrm>
            <a:off x="621792" y="1161288"/>
            <a:ext cx="3602736" cy="4526280"/>
          </a:xfrm>
        </p:spPr>
        <p:txBody>
          <a:bodyPr>
            <a:normAutofit/>
          </a:bodyPr>
          <a:lstStyle/>
          <a:p>
            <a:r>
              <a:rPr lang="en-US" sz="4000"/>
              <a:t>Solution </a:t>
            </a:r>
            <a:endParaRPr lang="en-GB" sz="4000"/>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B165E20-A755-0129-EEC8-2FCEA5488069}"/>
              </a:ext>
            </a:extLst>
          </p:cNvPr>
          <p:cNvGraphicFramePr>
            <a:graphicFrameLocks noGrp="1"/>
          </p:cNvGraphicFramePr>
          <p:nvPr>
            <p:ph idx="1"/>
            <p:extLst>
              <p:ext uri="{D42A27DB-BD31-4B8C-83A1-F6EECF244321}">
                <p14:modId xmlns:p14="http://schemas.microsoft.com/office/powerpoint/2010/main" val="2399982684"/>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44106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171361D-FC5C-0FD4-BB44-9BC1F48DA8DD}"/>
              </a:ext>
            </a:extLst>
          </p:cNvPr>
          <p:cNvSpPr>
            <a:spLocks noGrp="1"/>
          </p:cNvSpPr>
          <p:nvPr>
            <p:ph type="title"/>
          </p:nvPr>
        </p:nvSpPr>
        <p:spPr>
          <a:xfrm>
            <a:off x="479394" y="1070800"/>
            <a:ext cx="3939688" cy="5583126"/>
          </a:xfrm>
        </p:spPr>
        <p:txBody>
          <a:bodyPr>
            <a:normAutofit/>
          </a:bodyPr>
          <a:lstStyle/>
          <a:p>
            <a:pPr algn="r"/>
            <a:r>
              <a:rPr lang="en-US" sz="8000"/>
              <a:t>Industry Analysis  </a:t>
            </a:r>
            <a:endParaRPr lang="en-GB" sz="8000"/>
          </a:p>
        </p:txBody>
      </p:sp>
      <p:cxnSp>
        <p:nvCxnSpPr>
          <p:cNvPr id="18" name="Straight Connector 17">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9CDAEC25-B8B0-2061-999D-239A056D9382}"/>
              </a:ext>
            </a:extLst>
          </p:cNvPr>
          <p:cNvGraphicFramePr>
            <a:graphicFrameLocks noGrp="1"/>
          </p:cNvGraphicFramePr>
          <p:nvPr>
            <p:ph idx="1"/>
            <p:extLst>
              <p:ext uri="{D42A27DB-BD31-4B8C-83A1-F6EECF244321}">
                <p14:modId xmlns:p14="http://schemas.microsoft.com/office/powerpoint/2010/main" val="1654361838"/>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5145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twork with pins">
            <a:extLst>
              <a:ext uri="{FF2B5EF4-FFF2-40B4-BE49-F238E27FC236}">
                <a16:creationId xmlns:a16="http://schemas.microsoft.com/office/drawing/2014/main" id="{2F55F3EC-D2C6-C23B-ADFD-BB1D08D28E40}"/>
              </a:ext>
            </a:extLst>
          </p:cNvPr>
          <p:cNvPicPr>
            <a:picLocks noChangeAspect="1"/>
          </p:cNvPicPr>
          <p:nvPr/>
        </p:nvPicPr>
        <p:blipFill rotWithShape="1">
          <a:blip r:embed="rId2"/>
          <a:srcRect r="15934"/>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01F7D7B-3F9B-7312-73F2-6106BFAB1A02}"/>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Competitors Analysis </a:t>
            </a:r>
            <a:endParaRPr lang="en-GB" sz="2800">
              <a:solidFill>
                <a:schemeClr val="bg1"/>
              </a:solidFill>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3FF8258-AC93-A5D4-2A2B-C38C0C8A47BF}"/>
              </a:ext>
            </a:extLst>
          </p:cNvPr>
          <p:cNvSpPr>
            <a:spLocks noGrp="1"/>
          </p:cNvSpPr>
          <p:nvPr>
            <p:ph idx="1"/>
          </p:nvPr>
        </p:nvSpPr>
        <p:spPr>
          <a:xfrm>
            <a:off x="371094" y="2718054"/>
            <a:ext cx="3438906" cy="3562090"/>
          </a:xfrm>
        </p:spPr>
        <p:txBody>
          <a:bodyPr anchor="t">
            <a:normAutofit fontScale="92500" lnSpcReduction="10000"/>
          </a:bodyPr>
          <a:lstStyle/>
          <a:p>
            <a:r>
              <a:rPr lang="en-US" dirty="0">
                <a:solidFill>
                  <a:schemeClr val="bg1"/>
                </a:solidFill>
              </a:rPr>
              <a:t>Who are your direct and indirect competitors?</a:t>
            </a:r>
          </a:p>
          <a:p>
            <a:r>
              <a:rPr lang="en-US" dirty="0">
                <a:solidFill>
                  <a:schemeClr val="bg1"/>
                </a:solidFill>
              </a:rPr>
              <a:t>Why do you consider them your competitors? </a:t>
            </a:r>
          </a:p>
          <a:p>
            <a:r>
              <a:rPr lang="en-US" dirty="0">
                <a:solidFill>
                  <a:schemeClr val="bg1"/>
                </a:solidFill>
              </a:rPr>
              <a:t>How are they solving the problem and how are you doing it better? </a:t>
            </a:r>
            <a:endParaRPr lang="en-GB" dirty="0">
              <a:solidFill>
                <a:schemeClr val="bg1"/>
              </a:solidFill>
            </a:endParaRPr>
          </a:p>
        </p:txBody>
      </p:sp>
    </p:spTree>
    <p:extLst>
      <p:ext uri="{BB962C8B-B14F-4D97-AF65-F5344CB8AC3E}">
        <p14:creationId xmlns:p14="http://schemas.microsoft.com/office/powerpoint/2010/main" val="3920451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ompetitive analysis template 8 matrix chart good ppt example |  Presentation Graphics | Presentation PowerPoint Example | Slide Templates">
            <a:extLst>
              <a:ext uri="{FF2B5EF4-FFF2-40B4-BE49-F238E27FC236}">
                <a16:creationId xmlns:a16="http://schemas.microsoft.com/office/drawing/2014/main" id="{9B628321-15EC-E3E5-5C60-0920EC60E0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9092"/>
          <a:stretch/>
        </p:blipFill>
        <p:spPr bwMode="auto">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2440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he Beginner's Guide to the Competitive Matrix [Template]">
            <a:extLst>
              <a:ext uri="{FF2B5EF4-FFF2-40B4-BE49-F238E27FC236}">
                <a16:creationId xmlns:a16="http://schemas.microsoft.com/office/drawing/2014/main" id="{75BB29F0-8A33-4AB5-F45A-95063F6360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0" r="1" b="1"/>
          <a:stretch/>
        </p:blipFill>
        <p:spPr bwMode="auto">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498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CCB4377B-C937-9356-FBC6-B845DAE2E21A}"/>
              </a:ext>
            </a:extLst>
          </p:cNvPr>
          <p:cNvPicPr>
            <a:picLocks noChangeAspect="1"/>
          </p:cNvPicPr>
          <p:nvPr/>
        </p:nvPicPr>
        <p:blipFill rotWithShape="1">
          <a:blip r:embed="rId2"/>
          <a:srcRect r="15617"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8A2BA5-A1B3-E9BB-3EC3-2D14E99C59CE}"/>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USP </a:t>
            </a:r>
            <a:endParaRPr lang="en-GB" sz="2800">
              <a:solidFill>
                <a:schemeClr val="bg1"/>
              </a:solidFill>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23488EB-39B8-AA74-FC5D-BB44614554F1}"/>
              </a:ext>
            </a:extLst>
          </p:cNvPr>
          <p:cNvSpPr>
            <a:spLocks noGrp="1"/>
          </p:cNvSpPr>
          <p:nvPr>
            <p:ph idx="1"/>
          </p:nvPr>
        </p:nvSpPr>
        <p:spPr>
          <a:xfrm>
            <a:off x="371094" y="2718054"/>
            <a:ext cx="3438906" cy="3207258"/>
          </a:xfrm>
        </p:spPr>
        <p:txBody>
          <a:bodyPr anchor="t">
            <a:noAutofit/>
          </a:bodyPr>
          <a:lstStyle/>
          <a:p>
            <a:r>
              <a:rPr lang="en-US" dirty="0">
                <a:solidFill>
                  <a:schemeClr val="bg1"/>
                </a:solidFill>
              </a:rPr>
              <a:t>How is the problem being solved right now and what makes you different?</a:t>
            </a:r>
          </a:p>
          <a:p>
            <a:r>
              <a:rPr lang="en-US" dirty="0">
                <a:solidFill>
                  <a:schemeClr val="bg1"/>
                </a:solidFill>
              </a:rPr>
              <a:t>What exactly is your USP and is it sustainable?</a:t>
            </a:r>
          </a:p>
          <a:p>
            <a:endParaRPr lang="en-GB" dirty="0">
              <a:solidFill>
                <a:schemeClr val="bg1"/>
              </a:solidFill>
            </a:endParaRPr>
          </a:p>
        </p:txBody>
      </p:sp>
    </p:spTree>
    <p:extLst>
      <p:ext uri="{BB962C8B-B14F-4D97-AF65-F5344CB8AC3E}">
        <p14:creationId xmlns:p14="http://schemas.microsoft.com/office/powerpoint/2010/main" val="309393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4DCDBD6A-F2C2-3B9C-3CCC-63ADF9AC3DF4}"/>
              </a:ext>
            </a:extLst>
          </p:cNvPr>
          <p:cNvSpPr>
            <a:spLocks noGrp="1"/>
          </p:cNvSpPr>
          <p:nvPr>
            <p:ph type="title"/>
          </p:nvPr>
        </p:nvSpPr>
        <p:spPr>
          <a:xfrm>
            <a:off x="838200" y="365125"/>
            <a:ext cx="10515600" cy="1325563"/>
          </a:xfrm>
        </p:spPr>
        <p:txBody>
          <a:bodyPr/>
          <a:lstStyle/>
          <a:p>
            <a:r>
              <a:rPr lang="en-US" altLang="en-US" dirty="0"/>
              <a:t>Why Franchise?</a:t>
            </a:r>
            <a:endParaRPr lang="en-SG" altLang="en-US" dirty="0"/>
          </a:p>
        </p:txBody>
      </p:sp>
      <p:sp>
        <p:nvSpPr>
          <p:cNvPr id="12291" name="Content Placeholder 2">
            <a:extLst>
              <a:ext uri="{FF2B5EF4-FFF2-40B4-BE49-F238E27FC236}">
                <a16:creationId xmlns:a16="http://schemas.microsoft.com/office/drawing/2014/main" id="{D51CDA4B-96C2-0318-7CD2-2D16E38D1F5E}"/>
              </a:ext>
            </a:extLst>
          </p:cNvPr>
          <p:cNvSpPr>
            <a:spLocks noGrp="1"/>
          </p:cNvSpPr>
          <p:nvPr>
            <p:ph idx="1"/>
          </p:nvPr>
        </p:nvSpPr>
        <p:spPr>
          <a:xfrm>
            <a:off x="838200" y="1825625"/>
            <a:ext cx="10515600" cy="4351338"/>
          </a:xfrm>
        </p:spPr>
        <p:txBody>
          <a:bodyPr/>
          <a:lstStyle/>
          <a:p>
            <a:r>
              <a:rPr lang="en-SG" altLang="en-US" dirty="0"/>
              <a:t>A recognised brand name</a:t>
            </a:r>
          </a:p>
          <a:p>
            <a:pPr lvl="1"/>
            <a:endParaRPr lang="en-SG" altLang="en-US" dirty="0"/>
          </a:p>
          <a:p>
            <a:r>
              <a:rPr lang="en-SG" altLang="en-US" dirty="0"/>
              <a:t>Enhanced business image </a:t>
            </a:r>
          </a:p>
          <a:p>
            <a:pPr lvl="1"/>
            <a:endParaRPr lang="en-SG" altLang="en-US" dirty="0"/>
          </a:p>
          <a:p>
            <a:r>
              <a:rPr lang="en-SG" altLang="en-US" dirty="0"/>
              <a:t>Consistent quality </a:t>
            </a:r>
          </a:p>
        </p:txBody>
      </p:sp>
      <p:pic>
        <p:nvPicPr>
          <p:cNvPr id="1026" name="Picture 2" descr="Social Media for Franchises">
            <a:extLst>
              <a:ext uri="{FF2B5EF4-FFF2-40B4-BE49-F238E27FC236}">
                <a16:creationId xmlns:a16="http://schemas.microsoft.com/office/drawing/2014/main" id="{26D74A0D-D9F0-A160-4BE6-DBF5AFD22C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2585" y="1825625"/>
            <a:ext cx="6482576" cy="3403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checkerboard(across)">
                                      <p:cBhvr>
                                        <p:cTn id="7" dur="500"/>
                                        <p:tgtEl>
                                          <p:spTgt spid="122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checkerboard(across)">
                                      <p:cBhvr>
                                        <p:cTn id="12" dur="500"/>
                                        <p:tgtEl>
                                          <p:spTgt spid="122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2291">
                                            <p:txEl>
                                              <p:pRg st="4" end="4"/>
                                            </p:txEl>
                                          </p:spTgt>
                                        </p:tgtEl>
                                        <p:attrNameLst>
                                          <p:attrName>style.visibility</p:attrName>
                                        </p:attrNameLst>
                                      </p:cBhvr>
                                      <p:to>
                                        <p:strVal val="visible"/>
                                      </p:to>
                                    </p:set>
                                    <p:animEffect transition="in" filter="checkerboard(across)">
                                      <p:cBhvr>
                                        <p:cTn id="17" dur="500"/>
                                        <p:tgtEl>
                                          <p:spTgt spid="12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7481AF46-36BB-336B-1AB2-4CFA86B1DEE8}"/>
              </a:ext>
            </a:extLst>
          </p:cNvPr>
          <p:cNvPicPr>
            <a:picLocks noChangeAspect="1"/>
          </p:cNvPicPr>
          <p:nvPr/>
        </p:nvPicPr>
        <p:blipFill rotWithShape="1">
          <a:blip r:embed="rId2"/>
          <a:srcRect l="2676" r="21158"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BB03BC-5921-8C67-32D2-260DD77283A7}"/>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Target Market </a:t>
            </a:r>
            <a:endParaRPr lang="en-GB" sz="2800">
              <a:solidFill>
                <a:schemeClr val="bg1"/>
              </a:solidFill>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C6106EB-C054-38DA-AA8A-8C1AEF1C4C6A}"/>
              </a:ext>
            </a:extLst>
          </p:cNvPr>
          <p:cNvSpPr>
            <a:spLocks noGrp="1"/>
          </p:cNvSpPr>
          <p:nvPr>
            <p:ph idx="1"/>
          </p:nvPr>
        </p:nvSpPr>
        <p:spPr>
          <a:xfrm>
            <a:off x="371094" y="2718054"/>
            <a:ext cx="3438906" cy="3207258"/>
          </a:xfrm>
        </p:spPr>
        <p:txBody>
          <a:bodyPr anchor="t">
            <a:normAutofit lnSpcReduction="10000"/>
          </a:bodyPr>
          <a:lstStyle/>
          <a:p>
            <a:r>
              <a:rPr lang="en-US" sz="3200" dirty="0">
                <a:solidFill>
                  <a:schemeClr val="bg1"/>
                </a:solidFill>
              </a:rPr>
              <a:t>What is your broader target market?</a:t>
            </a:r>
          </a:p>
          <a:p>
            <a:r>
              <a:rPr lang="en-US" sz="3200" dirty="0">
                <a:solidFill>
                  <a:schemeClr val="bg1"/>
                </a:solidFill>
              </a:rPr>
              <a:t>What are the demographics? </a:t>
            </a:r>
          </a:p>
          <a:p>
            <a:r>
              <a:rPr lang="en-US" sz="3200" dirty="0">
                <a:solidFill>
                  <a:schemeClr val="bg1"/>
                </a:solidFill>
              </a:rPr>
              <a:t>What are the psychographics? </a:t>
            </a:r>
            <a:endParaRPr lang="en-GB" sz="3200" dirty="0">
              <a:solidFill>
                <a:schemeClr val="bg1"/>
              </a:solidFill>
            </a:endParaRPr>
          </a:p>
        </p:txBody>
      </p:sp>
    </p:spTree>
    <p:extLst>
      <p:ext uri="{BB962C8B-B14F-4D97-AF65-F5344CB8AC3E}">
        <p14:creationId xmlns:p14="http://schemas.microsoft.com/office/powerpoint/2010/main" val="3785266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C9C7CC-484C-D945-22FE-14612A7A4743}"/>
              </a:ext>
            </a:extLst>
          </p:cNvPr>
          <p:cNvSpPr>
            <a:spLocks noGrp="1"/>
          </p:cNvSpPr>
          <p:nvPr>
            <p:ph type="title"/>
          </p:nvPr>
        </p:nvSpPr>
        <p:spPr>
          <a:xfrm>
            <a:off x="640080" y="325369"/>
            <a:ext cx="4368602" cy="1956841"/>
          </a:xfrm>
        </p:spPr>
        <p:txBody>
          <a:bodyPr anchor="b">
            <a:normAutofit/>
          </a:bodyPr>
          <a:lstStyle/>
          <a:p>
            <a:r>
              <a:rPr lang="en-US" sz="5400"/>
              <a:t>Customer Personas </a:t>
            </a:r>
            <a:endParaRPr lang="en-GB"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71C43E-D50A-3A4F-3F14-3FE250E493AF}"/>
              </a:ext>
            </a:extLst>
          </p:cNvPr>
          <p:cNvSpPr>
            <a:spLocks noGrp="1"/>
          </p:cNvSpPr>
          <p:nvPr>
            <p:ph idx="1"/>
          </p:nvPr>
        </p:nvSpPr>
        <p:spPr>
          <a:xfrm>
            <a:off x="640080" y="2872899"/>
            <a:ext cx="4243589" cy="3320668"/>
          </a:xfrm>
        </p:spPr>
        <p:txBody>
          <a:bodyPr>
            <a:normAutofit/>
          </a:bodyPr>
          <a:lstStyle/>
          <a:p>
            <a:r>
              <a:rPr lang="en-US" sz="4000" dirty="0"/>
              <a:t>Define at least two customers personas </a:t>
            </a:r>
            <a:endParaRPr lang="en-GB" sz="4000" dirty="0"/>
          </a:p>
        </p:txBody>
      </p:sp>
      <p:pic>
        <p:nvPicPr>
          <p:cNvPr id="5" name="Picture 4" descr="Red toy person in front of two lines of white figures">
            <a:extLst>
              <a:ext uri="{FF2B5EF4-FFF2-40B4-BE49-F238E27FC236}">
                <a16:creationId xmlns:a16="http://schemas.microsoft.com/office/drawing/2014/main" id="{DA348E1C-AFC0-9256-AC01-D449D0206719}"/>
              </a:ext>
            </a:extLst>
          </p:cNvPr>
          <p:cNvPicPr>
            <a:picLocks noChangeAspect="1"/>
          </p:cNvPicPr>
          <p:nvPr/>
        </p:nvPicPr>
        <p:blipFill rotWithShape="1">
          <a:blip r:embed="rId2"/>
          <a:srcRect l="18953" r="1509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020645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2" name="Rectangle 308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uyer Persona Images - Free Download on Freepik">
            <a:extLst>
              <a:ext uri="{FF2B5EF4-FFF2-40B4-BE49-F238E27FC236}">
                <a16:creationId xmlns:a16="http://schemas.microsoft.com/office/drawing/2014/main" id="{65CFE70C-334F-1DA2-7614-0630C1D73E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045"/>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797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1" name="Rectangle 411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4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2" name="Rectangle 41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Create Your Buyer Persona in 5 Simple Steps | AWeber Email Marketing">
            <a:extLst>
              <a:ext uri="{FF2B5EF4-FFF2-40B4-BE49-F238E27FC236}">
                <a16:creationId xmlns:a16="http://schemas.microsoft.com/office/drawing/2014/main" id="{748F241D-506C-EE5C-8DDD-A95A72D76AA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60270" y="643467"/>
            <a:ext cx="8871460"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760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The AMA MicroDigital Guide to developing personas of your ideal customer -  CultureHive">
            <a:extLst>
              <a:ext uri="{FF2B5EF4-FFF2-40B4-BE49-F238E27FC236}">
                <a16:creationId xmlns:a16="http://schemas.microsoft.com/office/drawing/2014/main" id="{3C418FB9-290C-508B-432B-052F569F1D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39"/>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780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4CFC9E-5124-026A-96D3-C018D1043A2E}"/>
              </a:ext>
            </a:extLst>
          </p:cNvPr>
          <p:cNvSpPr>
            <a:spLocks noGrp="1"/>
          </p:cNvSpPr>
          <p:nvPr>
            <p:ph type="title"/>
          </p:nvPr>
        </p:nvSpPr>
        <p:spPr>
          <a:xfrm>
            <a:off x="8643193" y="489507"/>
            <a:ext cx="3091607" cy="1655483"/>
          </a:xfrm>
        </p:spPr>
        <p:txBody>
          <a:bodyPr anchor="b">
            <a:normAutofit/>
          </a:bodyPr>
          <a:lstStyle/>
          <a:p>
            <a:r>
              <a:rPr lang="en-US" sz="4000"/>
              <a:t>Social Media Setups </a:t>
            </a:r>
            <a:endParaRPr lang="en-GB" sz="4000"/>
          </a:p>
        </p:txBody>
      </p:sp>
      <p:pic>
        <p:nvPicPr>
          <p:cNvPr id="5" name="Picture 4" descr="Green dialogue boxes">
            <a:extLst>
              <a:ext uri="{FF2B5EF4-FFF2-40B4-BE49-F238E27FC236}">
                <a16:creationId xmlns:a16="http://schemas.microsoft.com/office/drawing/2014/main" id="{C6582CA2-42F6-F859-6C76-618691EC81C3}"/>
              </a:ext>
            </a:extLst>
          </p:cNvPr>
          <p:cNvPicPr>
            <a:picLocks noChangeAspect="1"/>
          </p:cNvPicPr>
          <p:nvPr/>
        </p:nvPicPr>
        <p:blipFill rotWithShape="1">
          <a:blip r:embed="rId2"/>
          <a:srcRect t="3469" r="-1" b="1676"/>
          <a:stretch/>
        </p:blipFill>
        <p:spPr>
          <a:xfrm>
            <a:off x="20" y="431"/>
            <a:ext cx="8115280" cy="6408311"/>
          </a:xfrm>
          <a:prstGeom prst="rect">
            <a:avLst/>
          </a:prstGeom>
        </p:spPr>
      </p:pic>
      <p:sp>
        <p:nvSpPr>
          <p:cNvPr id="3" name="Content Placeholder 2">
            <a:extLst>
              <a:ext uri="{FF2B5EF4-FFF2-40B4-BE49-F238E27FC236}">
                <a16:creationId xmlns:a16="http://schemas.microsoft.com/office/drawing/2014/main" id="{A6BA0F55-D0D2-9DFA-F5EB-947106512263}"/>
              </a:ext>
            </a:extLst>
          </p:cNvPr>
          <p:cNvSpPr>
            <a:spLocks noGrp="1"/>
          </p:cNvSpPr>
          <p:nvPr>
            <p:ph idx="1"/>
          </p:nvPr>
        </p:nvSpPr>
        <p:spPr>
          <a:xfrm>
            <a:off x="8643193" y="2418408"/>
            <a:ext cx="2942813" cy="3950085"/>
          </a:xfrm>
        </p:spPr>
        <p:txBody>
          <a:bodyPr>
            <a:normAutofit lnSpcReduction="10000"/>
          </a:bodyPr>
          <a:lstStyle/>
          <a:p>
            <a:r>
              <a:rPr lang="en-US" sz="2400" dirty="0"/>
              <a:t>Setup Facebook, Instagram and LinkedIn </a:t>
            </a:r>
          </a:p>
          <a:p>
            <a:r>
              <a:rPr lang="en-US" sz="2400" dirty="0"/>
              <a:t>Have 100 liked each for Facebook and Instagram and 30 for LinkedIn </a:t>
            </a:r>
          </a:p>
          <a:p>
            <a:r>
              <a:rPr lang="en-US" sz="2400" dirty="0"/>
              <a:t>Have </a:t>
            </a:r>
          </a:p>
          <a:p>
            <a:pPr lvl="1"/>
            <a:r>
              <a:rPr lang="en-US" dirty="0"/>
              <a:t>Intro post</a:t>
            </a:r>
          </a:p>
          <a:p>
            <a:pPr lvl="1"/>
            <a:r>
              <a:rPr lang="en-US" dirty="0"/>
              <a:t>Team intro </a:t>
            </a:r>
          </a:p>
          <a:p>
            <a:pPr lvl="1"/>
            <a:r>
              <a:rPr lang="en-US" dirty="0"/>
              <a:t>Product info </a:t>
            </a:r>
            <a:endParaRPr lang="en-GB" dirty="0"/>
          </a:p>
        </p:txBody>
      </p:sp>
      <p:sp>
        <p:nvSpPr>
          <p:cNvPr id="11" name="Rectangle 10">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6095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Person writing on a notepad">
            <a:extLst>
              <a:ext uri="{FF2B5EF4-FFF2-40B4-BE49-F238E27FC236}">
                <a16:creationId xmlns:a16="http://schemas.microsoft.com/office/drawing/2014/main" id="{FA1BBB42-3675-03FB-71C1-6312FB9FC09A}"/>
              </a:ext>
            </a:extLst>
          </p:cNvPr>
          <p:cNvPicPr>
            <a:picLocks noChangeAspect="1"/>
          </p:cNvPicPr>
          <p:nvPr/>
        </p:nvPicPr>
        <p:blipFill rotWithShape="1">
          <a:blip r:embed="rId2"/>
          <a:srcRect t="5168" r="1" b="7837"/>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8B03E9D-6D24-7408-A8F5-2D4F360BF284}"/>
              </a:ext>
            </a:extLst>
          </p:cNvPr>
          <p:cNvSpPr>
            <a:spLocks noGrp="1"/>
          </p:cNvSpPr>
          <p:nvPr>
            <p:ph type="title"/>
          </p:nvPr>
        </p:nvSpPr>
        <p:spPr>
          <a:xfrm>
            <a:off x="8046720" y="1045597"/>
            <a:ext cx="3633746" cy="1588422"/>
          </a:xfrm>
        </p:spPr>
        <p:txBody>
          <a:bodyPr anchor="b">
            <a:normAutofit/>
          </a:bodyPr>
          <a:lstStyle/>
          <a:p>
            <a:r>
              <a:rPr lang="en-US" sz="3600"/>
              <a:t>Static Website </a:t>
            </a:r>
            <a:endParaRPr lang="en-GB" sz="3600"/>
          </a:p>
        </p:txBody>
      </p:sp>
      <p:sp>
        <p:nvSpPr>
          <p:cNvPr id="3" name="Content Placeholder 2">
            <a:extLst>
              <a:ext uri="{FF2B5EF4-FFF2-40B4-BE49-F238E27FC236}">
                <a16:creationId xmlns:a16="http://schemas.microsoft.com/office/drawing/2014/main" id="{427A0499-A31A-EB49-AB3D-33ECD538990F}"/>
              </a:ext>
            </a:extLst>
          </p:cNvPr>
          <p:cNvSpPr>
            <a:spLocks noGrp="1"/>
          </p:cNvSpPr>
          <p:nvPr>
            <p:ph idx="1"/>
          </p:nvPr>
        </p:nvSpPr>
        <p:spPr>
          <a:xfrm>
            <a:off x="8046719" y="2722729"/>
            <a:ext cx="3633747" cy="3521954"/>
          </a:xfrm>
        </p:spPr>
        <p:txBody>
          <a:bodyPr>
            <a:normAutofit/>
          </a:bodyPr>
          <a:lstStyle/>
          <a:p>
            <a:r>
              <a:rPr lang="en-US" dirty="0"/>
              <a:t>Simple static website having and explaining </a:t>
            </a:r>
          </a:p>
          <a:p>
            <a:pPr lvl="1"/>
            <a:r>
              <a:rPr lang="en-US" sz="2800" dirty="0"/>
              <a:t>Logo and tagline </a:t>
            </a:r>
          </a:p>
          <a:p>
            <a:pPr lvl="1"/>
            <a:r>
              <a:rPr lang="en-US" sz="2800" dirty="0"/>
              <a:t>Your company intro   </a:t>
            </a:r>
          </a:p>
          <a:p>
            <a:pPr lvl="1"/>
            <a:r>
              <a:rPr lang="en-US" sz="2800" dirty="0"/>
              <a:t>Product info </a:t>
            </a:r>
          </a:p>
          <a:p>
            <a:pPr lvl="1"/>
            <a:r>
              <a:rPr lang="en-US" sz="2800" dirty="0"/>
              <a:t>Social media links </a:t>
            </a:r>
            <a:endParaRPr lang="en-GB" sz="2800" dirty="0"/>
          </a:p>
        </p:txBody>
      </p:sp>
    </p:spTree>
    <p:extLst>
      <p:ext uri="{BB962C8B-B14F-4D97-AF65-F5344CB8AC3E}">
        <p14:creationId xmlns:p14="http://schemas.microsoft.com/office/powerpoint/2010/main" val="649472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productivity items">
            <a:extLst>
              <a:ext uri="{FF2B5EF4-FFF2-40B4-BE49-F238E27FC236}">
                <a16:creationId xmlns:a16="http://schemas.microsoft.com/office/drawing/2014/main" id="{5A1155F8-037D-2B3A-2840-4C3BAD17FD13}"/>
              </a:ext>
            </a:extLst>
          </p:cNvPr>
          <p:cNvPicPr>
            <a:picLocks noChangeAspect="1"/>
          </p:cNvPicPr>
          <p:nvPr/>
        </p:nvPicPr>
        <p:blipFill rotWithShape="1">
          <a:blip r:embed="rId2"/>
          <a:srcRect l="2830" r="12797"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84C9D6-5358-C979-0A1C-D6099958F1D7}"/>
              </a:ext>
            </a:extLst>
          </p:cNvPr>
          <p:cNvSpPr>
            <a:spLocks noGrp="1"/>
          </p:cNvSpPr>
          <p:nvPr>
            <p:ph type="title"/>
          </p:nvPr>
        </p:nvSpPr>
        <p:spPr>
          <a:xfrm>
            <a:off x="371094" y="1161288"/>
            <a:ext cx="3438144" cy="1124712"/>
          </a:xfrm>
        </p:spPr>
        <p:txBody>
          <a:bodyPr anchor="b">
            <a:normAutofit/>
          </a:bodyPr>
          <a:lstStyle/>
          <a:p>
            <a:r>
              <a:rPr lang="en-US" sz="2800"/>
              <a:t>Financial Evaluation </a:t>
            </a:r>
            <a:endParaRPr lang="en-GB"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EFD72F0-49CB-A642-B834-5FA783E00336}"/>
              </a:ext>
            </a:extLst>
          </p:cNvPr>
          <p:cNvSpPr>
            <a:spLocks noGrp="1"/>
          </p:cNvSpPr>
          <p:nvPr>
            <p:ph idx="1"/>
          </p:nvPr>
        </p:nvSpPr>
        <p:spPr>
          <a:xfrm>
            <a:off x="371093" y="2718054"/>
            <a:ext cx="4847677" cy="4139936"/>
          </a:xfrm>
        </p:spPr>
        <p:txBody>
          <a:bodyPr anchor="t">
            <a:normAutofit/>
          </a:bodyPr>
          <a:lstStyle/>
          <a:p>
            <a:r>
              <a:rPr lang="en-US" dirty="0"/>
              <a:t>Include complete excel file along with the business plan </a:t>
            </a:r>
          </a:p>
          <a:p>
            <a:r>
              <a:rPr lang="en-US" dirty="0"/>
              <a:t>The valuation should be based on some logic </a:t>
            </a:r>
          </a:p>
          <a:p>
            <a:r>
              <a:rPr lang="en-US" dirty="0"/>
              <a:t>Explain the logic in the document with important figures </a:t>
            </a:r>
          </a:p>
          <a:p>
            <a:pPr marL="0" indent="0">
              <a:buNone/>
            </a:pPr>
            <a:endParaRPr lang="en-GB" dirty="0"/>
          </a:p>
        </p:txBody>
      </p:sp>
    </p:spTree>
    <p:extLst>
      <p:ext uri="{BB962C8B-B14F-4D97-AF65-F5344CB8AC3E}">
        <p14:creationId xmlns:p14="http://schemas.microsoft.com/office/powerpoint/2010/main" val="23388799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A2D1B7-8C55-A662-2BB0-56EC1343DFF9}"/>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Prototype / MVP / Video </a:t>
            </a:r>
            <a:endParaRPr lang="en-GB" sz="4000">
              <a:solidFill>
                <a:srgbClr val="FFFFFF"/>
              </a:solidFill>
            </a:endParaRPr>
          </a:p>
        </p:txBody>
      </p:sp>
      <p:graphicFrame>
        <p:nvGraphicFramePr>
          <p:cNvPr id="5" name="Content Placeholder 2">
            <a:extLst>
              <a:ext uri="{FF2B5EF4-FFF2-40B4-BE49-F238E27FC236}">
                <a16:creationId xmlns:a16="http://schemas.microsoft.com/office/drawing/2014/main" id="{899FB17A-1AEA-B055-1C5E-D08CFB8213D4}"/>
              </a:ext>
            </a:extLst>
          </p:cNvPr>
          <p:cNvGraphicFramePr>
            <a:graphicFrameLocks noGrp="1"/>
          </p:cNvGraphicFramePr>
          <p:nvPr>
            <p:ph idx="1"/>
            <p:extLst>
              <p:ext uri="{D42A27DB-BD31-4B8C-83A1-F6EECF244321}">
                <p14:modId xmlns:p14="http://schemas.microsoft.com/office/powerpoint/2010/main" val="319570560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083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A353E1AA-590F-7FEF-CC2F-99B9CD03A2CA}"/>
              </a:ext>
            </a:extLst>
          </p:cNvPr>
          <p:cNvSpPr>
            <a:spLocks noGrp="1"/>
          </p:cNvSpPr>
          <p:nvPr>
            <p:ph type="title"/>
          </p:nvPr>
        </p:nvSpPr>
        <p:spPr>
          <a:xfrm>
            <a:off x="838200" y="365125"/>
            <a:ext cx="10515600" cy="1325563"/>
          </a:xfrm>
        </p:spPr>
        <p:txBody>
          <a:bodyPr/>
          <a:lstStyle/>
          <a:p>
            <a:r>
              <a:rPr lang="en-US" altLang="en-US" sz="5400" dirty="0"/>
              <a:t>Why Franchise?</a:t>
            </a:r>
            <a:endParaRPr lang="en-SG" altLang="en-US" sz="5400" dirty="0"/>
          </a:p>
        </p:txBody>
      </p:sp>
      <p:sp>
        <p:nvSpPr>
          <p:cNvPr id="13315" name="Content Placeholder 2">
            <a:extLst>
              <a:ext uri="{FF2B5EF4-FFF2-40B4-BE49-F238E27FC236}">
                <a16:creationId xmlns:a16="http://schemas.microsoft.com/office/drawing/2014/main" id="{F4A4819B-9A50-A210-C4E0-3D7E30A8F9C1}"/>
              </a:ext>
            </a:extLst>
          </p:cNvPr>
          <p:cNvSpPr>
            <a:spLocks noGrp="1"/>
          </p:cNvSpPr>
          <p:nvPr>
            <p:ph idx="1"/>
          </p:nvPr>
        </p:nvSpPr>
        <p:spPr>
          <a:xfrm>
            <a:off x="838200" y="1825625"/>
            <a:ext cx="10515600" cy="4351338"/>
          </a:xfrm>
        </p:spPr>
        <p:txBody>
          <a:bodyPr>
            <a:normAutofit/>
          </a:bodyPr>
          <a:lstStyle/>
          <a:p>
            <a:r>
              <a:rPr lang="en-SG" sz="3600" dirty="0"/>
              <a:t>Franchises offer important pre-opening support:</a:t>
            </a:r>
          </a:p>
          <a:p>
            <a:pPr lvl="1"/>
            <a:r>
              <a:rPr lang="en-SG" sz="3200" dirty="0"/>
              <a:t>Site selection</a:t>
            </a:r>
          </a:p>
          <a:p>
            <a:pPr lvl="1"/>
            <a:r>
              <a:rPr lang="en-SG" sz="3200" dirty="0"/>
              <a:t>Design and construction</a:t>
            </a:r>
          </a:p>
          <a:p>
            <a:pPr lvl="1"/>
            <a:r>
              <a:rPr lang="en-SG" sz="3200" dirty="0"/>
              <a:t>Financing (in some cases)</a:t>
            </a:r>
          </a:p>
          <a:p>
            <a:pPr lvl="1"/>
            <a:r>
              <a:rPr lang="en-SG" sz="3200" dirty="0"/>
              <a:t>Training</a:t>
            </a:r>
          </a:p>
          <a:p>
            <a:pPr lvl="1"/>
            <a:r>
              <a:rPr lang="en-SG" sz="3200" dirty="0"/>
              <a:t>Grand-opening program</a:t>
            </a:r>
          </a:p>
          <a:p>
            <a:endParaRPr lang="en-SG" sz="3600" dirty="0"/>
          </a:p>
          <a:p>
            <a:pPr lvl="1"/>
            <a:endParaRPr lang="en-SG" sz="3200" dirty="0"/>
          </a:p>
          <a:p>
            <a:endParaRPr lang="en-SG" sz="36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checkerboard(across)">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315">
                                            <p:txEl>
                                              <p:pRg st="1" end="1"/>
                                            </p:txEl>
                                          </p:spTgt>
                                        </p:tgtEl>
                                        <p:attrNameLst>
                                          <p:attrName>style.visibility</p:attrName>
                                        </p:attrNameLst>
                                      </p:cBhvr>
                                      <p:to>
                                        <p:strVal val="visible"/>
                                      </p:to>
                                    </p:set>
                                    <p:animEffect transition="in" filter="checkerboard(across)">
                                      <p:cBhvr>
                                        <p:cTn id="12" dur="500"/>
                                        <p:tgtEl>
                                          <p:spTgt spid="133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3315">
                                            <p:txEl>
                                              <p:pRg st="2" end="2"/>
                                            </p:txEl>
                                          </p:spTgt>
                                        </p:tgtEl>
                                        <p:attrNameLst>
                                          <p:attrName>style.visibility</p:attrName>
                                        </p:attrNameLst>
                                      </p:cBhvr>
                                      <p:to>
                                        <p:strVal val="visible"/>
                                      </p:to>
                                    </p:set>
                                    <p:animEffect transition="in" filter="checkerboard(across)">
                                      <p:cBhvr>
                                        <p:cTn id="17" dur="500"/>
                                        <p:tgtEl>
                                          <p:spTgt spid="133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3315">
                                            <p:txEl>
                                              <p:pRg st="3" end="3"/>
                                            </p:txEl>
                                          </p:spTgt>
                                        </p:tgtEl>
                                        <p:attrNameLst>
                                          <p:attrName>style.visibility</p:attrName>
                                        </p:attrNameLst>
                                      </p:cBhvr>
                                      <p:to>
                                        <p:strVal val="visible"/>
                                      </p:to>
                                    </p:set>
                                    <p:animEffect transition="in" filter="checkerboard(across)">
                                      <p:cBhvr>
                                        <p:cTn id="22" dur="500"/>
                                        <p:tgtEl>
                                          <p:spTgt spid="133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3315">
                                            <p:txEl>
                                              <p:pRg st="4" end="4"/>
                                            </p:txEl>
                                          </p:spTgt>
                                        </p:tgtEl>
                                        <p:attrNameLst>
                                          <p:attrName>style.visibility</p:attrName>
                                        </p:attrNameLst>
                                      </p:cBhvr>
                                      <p:to>
                                        <p:strVal val="visible"/>
                                      </p:to>
                                    </p:set>
                                    <p:animEffect transition="in" filter="checkerboard(across)">
                                      <p:cBhvr>
                                        <p:cTn id="27" dur="500"/>
                                        <p:tgtEl>
                                          <p:spTgt spid="1331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3315">
                                            <p:txEl>
                                              <p:pRg st="5" end="5"/>
                                            </p:txEl>
                                          </p:spTgt>
                                        </p:tgtEl>
                                        <p:attrNameLst>
                                          <p:attrName>style.visibility</p:attrName>
                                        </p:attrNameLst>
                                      </p:cBhvr>
                                      <p:to>
                                        <p:strVal val="visible"/>
                                      </p:to>
                                    </p:set>
                                    <p:animEffect transition="in" filter="checkerboard(across)">
                                      <p:cBhvr>
                                        <p:cTn id="32" dur="500"/>
                                        <p:tgtEl>
                                          <p:spTgt spid="133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A9034641-7876-7546-FEEC-1B1B897E83A3}"/>
              </a:ext>
            </a:extLst>
          </p:cNvPr>
          <p:cNvSpPr>
            <a:spLocks noGrp="1"/>
          </p:cNvSpPr>
          <p:nvPr>
            <p:ph type="title"/>
          </p:nvPr>
        </p:nvSpPr>
        <p:spPr>
          <a:xfrm>
            <a:off x="838200" y="365125"/>
            <a:ext cx="10515600" cy="1325563"/>
          </a:xfrm>
        </p:spPr>
        <p:txBody>
          <a:bodyPr/>
          <a:lstStyle/>
          <a:p>
            <a:r>
              <a:rPr lang="en-US" altLang="en-US" sz="5400" dirty="0"/>
              <a:t>Why Franchise?</a:t>
            </a:r>
            <a:endParaRPr lang="en-SG" altLang="en-US" sz="5400" dirty="0"/>
          </a:p>
        </p:txBody>
      </p:sp>
      <p:sp>
        <p:nvSpPr>
          <p:cNvPr id="14339" name="Content Placeholder 2">
            <a:extLst>
              <a:ext uri="{FF2B5EF4-FFF2-40B4-BE49-F238E27FC236}">
                <a16:creationId xmlns:a16="http://schemas.microsoft.com/office/drawing/2014/main" id="{D7821B43-AED6-A003-6DAB-229FA68819F9}"/>
              </a:ext>
            </a:extLst>
          </p:cNvPr>
          <p:cNvSpPr>
            <a:spLocks noGrp="1"/>
          </p:cNvSpPr>
          <p:nvPr>
            <p:ph idx="1"/>
          </p:nvPr>
        </p:nvSpPr>
        <p:spPr>
          <a:xfrm>
            <a:off x="838200" y="1825625"/>
            <a:ext cx="10515600" cy="4351338"/>
          </a:xfrm>
        </p:spPr>
        <p:txBody>
          <a:bodyPr>
            <a:normAutofit/>
          </a:bodyPr>
          <a:lstStyle/>
          <a:p>
            <a:r>
              <a:rPr lang="en-SG" altLang="en-US" sz="3600" dirty="0"/>
              <a:t>Franchises offer ongoing support</a:t>
            </a:r>
          </a:p>
          <a:p>
            <a:pPr lvl="1"/>
            <a:r>
              <a:rPr lang="en-SG" altLang="en-US" sz="3200" dirty="0"/>
              <a:t>Training</a:t>
            </a:r>
          </a:p>
          <a:p>
            <a:pPr lvl="1"/>
            <a:r>
              <a:rPr lang="en-SG" altLang="en-US" sz="3200" dirty="0"/>
              <a:t>National and regional advertising</a:t>
            </a:r>
          </a:p>
          <a:p>
            <a:pPr lvl="1"/>
            <a:r>
              <a:rPr lang="en-SG" altLang="en-US" sz="3200" dirty="0"/>
              <a:t>Operating procedures and operational assistance</a:t>
            </a:r>
          </a:p>
          <a:p>
            <a:pPr lvl="1"/>
            <a:r>
              <a:rPr lang="en-SG" altLang="en-US" sz="3200" dirty="0"/>
              <a:t>Supervision and management support</a:t>
            </a:r>
          </a:p>
          <a:p>
            <a:pPr lvl="1"/>
            <a:r>
              <a:rPr lang="en-SG" altLang="en-US" sz="3200" dirty="0"/>
              <a:t>Increased spending power, access to bulk purchasing and economies of scale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animEffect transition="in" filter="blinds(vertical)">
                                      <p:cBhvr>
                                        <p:cTn id="7" dur="500"/>
                                        <p:tgtEl>
                                          <p:spTgt spid="143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4339">
                                            <p:txEl>
                                              <p:pRg st="1" end="1"/>
                                            </p:txEl>
                                          </p:spTgt>
                                        </p:tgtEl>
                                        <p:attrNameLst>
                                          <p:attrName>style.visibility</p:attrName>
                                        </p:attrNameLst>
                                      </p:cBhvr>
                                      <p:to>
                                        <p:strVal val="visible"/>
                                      </p:to>
                                    </p:set>
                                    <p:animEffect transition="in" filter="blinds(vertical)">
                                      <p:cBhvr>
                                        <p:cTn id="12" dur="500"/>
                                        <p:tgtEl>
                                          <p:spTgt spid="143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nodeType="clickEffect">
                                  <p:stCondLst>
                                    <p:cond delay="0"/>
                                  </p:stCondLst>
                                  <p:childTnLst>
                                    <p:set>
                                      <p:cBhvr>
                                        <p:cTn id="16" dur="1" fill="hold">
                                          <p:stCondLst>
                                            <p:cond delay="0"/>
                                          </p:stCondLst>
                                        </p:cTn>
                                        <p:tgtEl>
                                          <p:spTgt spid="14339">
                                            <p:txEl>
                                              <p:pRg st="2" end="2"/>
                                            </p:txEl>
                                          </p:spTgt>
                                        </p:tgtEl>
                                        <p:attrNameLst>
                                          <p:attrName>style.visibility</p:attrName>
                                        </p:attrNameLst>
                                      </p:cBhvr>
                                      <p:to>
                                        <p:strVal val="visible"/>
                                      </p:to>
                                    </p:set>
                                    <p:animEffect transition="in" filter="blinds(vertical)">
                                      <p:cBhvr>
                                        <p:cTn id="17" dur="500"/>
                                        <p:tgtEl>
                                          <p:spTgt spid="143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nodeType="clickEffect">
                                  <p:stCondLst>
                                    <p:cond delay="0"/>
                                  </p:stCondLst>
                                  <p:childTnLst>
                                    <p:set>
                                      <p:cBhvr>
                                        <p:cTn id="21" dur="1" fill="hold">
                                          <p:stCondLst>
                                            <p:cond delay="0"/>
                                          </p:stCondLst>
                                        </p:cTn>
                                        <p:tgtEl>
                                          <p:spTgt spid="14339">
                                            <p:txEl>
                                              <p:pRg st="3" end="3"/>
                                            </p:txEl>
                                          </p:spTgt>
                                        </p:tgtEl>
                                        <p:attrNameLst>
                                          <p:attrName>style.visibility</p:attrName>
                                        </p:attrNameLst>
                                      </p:cBhvr>
                                      <p:to>
                                        <p:strVal val="visible"/>
                                      </p:to>
                                    </p:set>
                                    <p:animEffect transition="in" filter="blinds(vertical)">
                                      <p:cBhvr>
                                        <p:cTn id="22" dur="500"/>
                                        <p:tgtEl>
                                          <p:spTgt spid="143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nodeType="clickEffect">
                                  <p:stCondLst>
                                    <p:cond delay="0"/>
                                  </p:stCondLst>
                                  <p:childTnLst>
                                    <p:set>
                                      <p:cBhvr>
                                        <p:cTn id="26" dur="1" fill="hold">
                                          <p:stCondLst>
                                            <p:cond delay="0"/>
                                          </p:stCondLst>
                                        </p:cTn>
                                        <p:tgtEl>
                                          <p:spTgt spid="14339">
                                            <p:txEl>
                                              <p:pRg st="4" end="4"/>
                                            </p:txEl>
                                          </p:spTgt>
                                        </p:tgtEl>
                                        <p:attrNameLst>
                                          <p:attrName>style.visibility</p:attrName>
                                        </p:attrNameLst>
                                      </p:cBhvr>
                                      <p:to>
                                        <p:strVal val="visible"/>
                                      </p:to>
                                    </p:set>
                                    <p:animEffect transition="in" filter="blinds(vertical)">
                                      <p:cBhvr>
                                        <p:cTn id="27" dur="500"/>
                                        <p:tgtEl>
                                          <p:spTgt spid="143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nodeType="clickEffect">
                                  <p:stCondLst>
                                    <p:cond delay="0"/>
                                  </p:stCondLst>
                                  <p:childTnLst>
                                    <p:set>
                                      <p:cBhvr>
                                        <p:cTn id="31" dur="1" fill="hold">
                                          <p:stCondLst>
                                            <p:cond delay="0"/>
                                          </p:stCondLst>
                                        </p:cTn>
                                        <p:tgtEl>
                                          <p:spTgt spid="14339">
                                            <p:txEl>
                                              <p:pRg st="5" end="5"/>
                                            </p:txEl>
                                          </p:spTgt>
                                        </p:tgtEl>
                                        <p:attrNameLst>
                                          <p:attrName>style.visibility</p:attrName>
                                        </p:attrNameLst>
                                      </p:cBhvr>
                                      <p:to>
                                        <p:strVal val="visible"/>
                                      </p:to>
                                    </p:set>
                                    <p:animEffect transition="in" filter="blinds(vertical)">
                                      <p:cBhvr>
                                        <p:cTn id="32" dur="500"/>
                                        <p:tgtEl>
                                          <p:spTgt spid="143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F5FD3558-6CD2-DD7C-EC14-945E92B5F1B8}"/>
              </a:ext>
            </a:extLst>
          </p:cNvPr>
          <p:cNvSpPr>
            <a:spLocks noGrp="1"/>
          </p:cNvSpPr>
          <p:nvPr>
            <p:ph type="title"/>
          </p:nvPr>
        </p:nvSpPr>
        <p:spPr>
          <a:xfrm>
            <a:off x="838200" y="365125"/>
            <a:ext cx="10515600" cy="1325563"/>
          </a:xfrm>
        </p:spPr>
        <p:txBody>
          <a:bodyPr/>
          <a:lstStyle/>
          <a:p>
            <a:r>
              <a:rPr lang="en-US" altLang="en-US" dirty="0"/>
              <a:t>Disadvantages</a:t>
            </a:r>
            <a:endParaRPr lang="en-SG" altLang="en-US" dirty="0"/>
          </a:p>
        </p:txBody>
      </p:sp>
      <p:sp>
        <p:nvSpPr>
          <p:cNvPr id="15363" name="Content Placeholder 2">
            <a:extLst>
              <a:ext uri="{FF2B5EF4-FFF2-40B4-BE49-F238E27FC236}">
                <a16:creationId xmlns:a16="http://schemas.microsoft.com/office/drawing/2014/main" id="{D982BFD5-79E6-6BF1-F19F-E6C4D03CCADA}"/>
              </a:ext>
            </a:extLst>
          </p:cNvPr>
          <p:cNvSpPr>
            <a:spLocks noGrp="1"/>
          </p:cNvSpPr>
          <p:nvPr>
            <p:ph idx="1"/>
          </p:nvPr>
        </p:nvSpPr>
        <p:spPr>
          <a:xfrm>
            <a:off x="838200" y="1825625"/>
            <a:ext cx="5257800" cy="4351338"/>
          </a:xfrm>
        </p:spPr>
        <p:txBody>
          <a:bodyPr>
            <a:normAutofit fontScale="92500" lnSpcReduction="20000"/>
          </a:bodyPr>
          <a:lstStyle/>
          <a:p>
            <a:r>
              <a:rPr lang="en-SG" altLang="en-US" dirty="0"/>
              <a:t>The franchisee is not completely independent. </a:t>
            </a:r>
          </a:p>
          <a:p>
            <a:endParaRPr lang="en-SG" altLang="en-US" dirty="0"/>
          </a:p>
          <a:p>
            <a:r>
              <a:rPr lang="en-SG" altLang="en-US" b="1" dirty="0"/>
              <a:t>In addition to the initial franchise fee, franchisees must pay ongoing royalties and advertising fees.</a:t>
            </a:r>
          </a:p>
          <a:p>
            <a:endParaRPr lang="en-SG" altLang="en-US" dirty="0"/>
          </a:p>
          <a:p>
            <a:r>
              <a:rPr lang="en-SG" altLang="en-US" dirty="0"/>
              <a:t>Franchisees must be careful to balance restrictions and support provided by the franchisor with their own ability to manage their business</a:t>
            </a:r>
          </a:p>
        </p:txBody>
      </p:sp>
      <p:pic>
        <p:nvPicPr>
          <p:cNvPr id="2050" name="Picture 2" descr="Coffee Planet - Johar Town menu in Lahore | Food Delivery Lahore | foodpanda">
            <a:extLst>
              <a:ext uri="{FF2B5EF4-FFF2-40B4-BE49-F238E27FC236}">
                <a16:creationId xmlns:a16="http://schemas.microsoft.com/office/drawing/2014/main" id="{21144E76-4BEA-4971-9FFE-6ACCBECE6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640" y="1248936"/>
            <a:ext cx="5446209" cy="39809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p:cTn id="7" dur="500" fill="hold"/>
                                        <p:tgtEl>
                                          <p:spTgt spid="15363">
                                            <p:txEl>
                                              <p:pRg st="0" end="0"/>
                                            </p:txEl>
                                          </p:spTgt>
                                        </p:tgtEl>
                                        <p:attrNameLst>
                                          <p:attrName>ppt_w</p:attrName>
                                        </p:attrNameLst>
                                      </p:cBhvr>
                                      <p:tavLst>
                                        <p:tav tm="0">
                                          <p:val>
                                            <p:strVal val="#ppt_w*0.70"/>
                                          </p:val>
                                        </p:tav>
                                        <p:tav tm="100000">
                                          <p:val>
                                            <p:strVal val="#ppt_w"/>
                                          </p:val>
                                        </p:tav>
                                      </p:tavLst>
                                    </p:anim>
                                    <p:anim calcmode="lin" valueType="num">
                                      <p:cBhvr>
                                        <p:cTn id="8" dur="500" fill="hold"/>
                                        <p:tgtEl>
                                          <p:spTgt spid="15363">
                                            <p:txEl>
                                              <p:pRg st="0" end="0"/>
                                            </p:txEl>
                                          </p:spTgt>
                                        </p:tgtEl>
                                        <p:attrNameLst>
                                          <p:attrName>ppt_h</p:attrName>
                                        </p:attrNameLst>
                                      </p:cBhvr>
                                      <p:tavLst>
                                        <p:tav tm="0">
                                          <p:val>
                                            <p:strVal val="#ppt_h"/>
                                          </p:val>
                                        </p:tav>
                                        <p:tav tm="100000">
                                          <p:val>
                                            <p:strVal val="#ppt_h"/>
                                          </p:val>
                                        </p:tav>
                                      </p:tavLst>
                                    </p:anim>
                                    <p:animEffect transition="in" filter="fade">
                                      <p:cBhvr>
                                        <p:cTn id="9" dur="500"/>
                                        <p:tgtEl>
                                          <p:spTgt spid="1536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15363">
                                            <p:txEl>
                                              <p:pRg st="2" end="2"/>
                                            </p:txEl>
                                          </p:spTgt>
                                        </p:tgtEl>
                                        <p:attrNameLst>
                                          <p:attrName>style.visibility</p:attrName>
                                        </p:attrNameLst>
                                      </p:cBhvr>
                                      <p:to>
                                        <p:strVal val="visible"/>
                                      </p:to>
                                    </p:set>
                                    <p:anim calcmode="lin" valueType="num">
                                      <p:cBhvr>
                                        <p:cTn id="14" dur="500" fill="hold"/>
                                        <p:tgtEl>
                                          <p:spTgt spid="15363">
                                            <p:txEl>
                                              <p:pRg st="2" end="2"/>
                                            </p:txEl>
                                          </p:spTgt>
                                        </p:tgtEl>
                                        <p:attrNameLst>
                                          <p:attrName>ppt_w</p:attrName>
                                        </p:attrNameLst>
                                      </p:cBhvr>
                                      <p:tavLst>
                                        <p:tav tm="0">
                                          <p:val>
                                            <p:strVal val="#ppt_w*0.70"/>
                                          </p:val>
                                        </p:tav>
                                        <p:tav tm="100000">
                                          <p:val>
                                            <p:strVal val="#ppt_w"/>
                                          </p:val>
                                        </p:tav>
                                      </p:tavLst>
                                    </p:anim>
                                    <p:anim calcmode="lin" valueType="num">
                                      <p:cBhvr>
                                        <p:cTn id="15" dur="500" fill="hold"/>
                                        <p:tgtEl>
                                          <p:spTgt spid="15363">
                                            <p:txEl>
                                              <p:pRg st="2" end="2"/>
                                            </p:txEl>
                                          </p:spTgt>
                                        </p:tgtEl>
                                        <p:attrNameLst>
                                          <p:attrName>ppt_h</p:attrName>
                                        </p:attrNameLst>
                                      </p:cBhvr>
                                      <p:tavLst>
                                        <p:tav tm="0">
                                          <p:val>
                                            <p:strVal val="#ppt_h"/>
                                          </p:val>
                                        </p:tav>
                                        <p:tav tm="100000">
                                          <p:val>
                                            <p:strVal val="#ppt_h"/>
                                          </p:val>
                                        </p:tav>
                                      </p:tavLst>
                                    </p:anim>
                                    <p:animEffect transition="in" filter="fade">
                                      <p:cBhvr>
                                        <p:cTn id="16" dur="500"/>
                                        <p:tgtEl>
                                          <p:spTgt spid="1536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15363">
                                            <p:txEl>
                                              <p:pRg st="4" end="4"/>
                                            </p:txEl>
                                          </p:spTgt>
                                        </p:tgtEl>
                                        <p:attrNameLst>
                                          <p:attrName>style.visibility</p:attrName>
                                        </p:attrNameLst>
                                      </p:cBhvr>
                                      <p:to>
                                        <p:strVal val="visible"/>
                                      </p:to>
                                    </p:set>
                                    <p:anim calcmode="lin" valueType="num">
                                      <p:cBhvr>
                                        <p:cTn id="21" dur="500" fill="hold"/>
                                        <p:tgtEl>
                                          <p:spTgt spid="15363">
                                            <p:txEl>
                                              <p:pRg st="4" end="4"/>
                                            </p:txEl>
                                          </p:spTgt>
                                        </p:tgtEl>
                                        <p:attrNameLst>
                                          <p:attrName>ppt_w</p:attrName>
                                        </p:attrNameLst>
                                      </p:cBhvr>
                                      <p:tavLst>
                                        <p:tav tm="0">
                                          <p:val>
                                            <p:strVal val="#ppt_w*0.70"/>
                                          </p:val>
                                        </p:tav>
                                        <p:tav tm="100000">
                                          <p:val>
                                            <p:strVal val="#ppt_w"/>
                                          </p:val>
                                        </p:tav>
                                      </p:tavLst>
                                    </p:anim>
                                    <p:anim calcmode="lin" valueType="num">
                                      <p:cBhvr>
                                        <p:cTn id="22" dur="500" fill="hold"/>
                                        <p:tgtEl>
                                          <p:spTgt spid="15363">
                                            <p:txEl>
                                              <p:pRg st="4" end="4"/>
                                            </p:txEl>
                                          </p:spTgt>
                                        </p:tgtEl>
                                        <p:attrNameLst>
                                          <p:attrName>ppt_h</p:attrName>
                                        </p:attrNameLst>
                                      </p:cBhvr>
                                      <p:tavLst>
                                        <p:tav tm="0">
                                          <p:val>
                                            <p:strVal val="#ppt_h"/>
                                          </p:val>
                                        </p:tav>
                                        <p:tav tm="100000">
                                          <p:val>
                                            <p:strVal val="#ppt_h"/>
                                          </p:val>
                                        </p:tav>
                                      </p:tavLst>
                                    </p:anim>
                                    <p:animEffect transition="in" filter="fade">
                                      <p:cBhvr>
                                        <p:cTn id="23" dur="500"/>
                                        <p:tgtEl>
                                          <p:spTgt spid="15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a:extLst>
              <a:ext uri="{FF2B5EF4-FFF2-40B4-BE49-F238E27FC236}">
                <a16:creationId xmlns:a16="http://schemas.microsoft.com/office/drawing/2014/main" id="{1769035E-C65E-47C8-4999-6FD81EA45435}"/>
              </a:ext>
            </a:extLst>
          </p:cNvPr>
          <p:cNvSpPr>
            <a:spLocks noGrp="1"/>
          </p:cNvSpPr>
          <p:nvPr>
            <p:ph type="title"/>
          </p:nvPr>
        </p:nvSpPr>
        <p:spPr>
          <a:xfrm>
            <a:off x="838200" y="365125"/>
            <a:ext cx="10515600" cy="1325563"/>
          </a:xfrm>
        </p:spPr>
        <p:txBody>
          <a:bodyPr/>
          <a:lstStyle/>
          <a:p>
            <a:r>
              <a:rPr lang="en-US" altLang="en-US" dirty="0"/>
              <a:t>Disadvantages</a:t>
            </a:r>
            <a:endParaRPr lang="en-SG" altLang="en-US" dirty="0"/>
          </a:p>
        </p:txBody>
      </p:sp>
      <p:sp>
        <p:nvSpPr>
          <p:cNvPr id="16386" name="Content Placeholder 2">
            <a:extLst>
              <a:ext uri="{FF2B5EF4-FFF2-40B4-BE49-F238E27FC236}">
                <a16:creationId xmlns:a16="http://schemas.microsoft.com/office/drawing/2014/main" id="{B6B42F11-F8C3-B987-7C59-2136973A409A}"/>
              </a:ext>
            </a:extLst>
          </p:cNvPr>
          <p:cNvSpPr>
            <a:spLocks noGrp="1"/>
          </p:cNvSpPr>
          <p:nvPr>
            <p:ph idx="1"/>
          </p:nvPr>
        </p:nvSpPr>
        <p:spPr>
          <a:xfrm>
            <a:off x="838200" y="1825625"/>
            <a:ext cx="5780931" cy="4351338"/>
          </a:xfrm>
        </p:spPr>
        <p:txBody>
          <a:bodyPr/>
          <a:lstStyle/>
          <a:p>
            <a:r>
              <a:rPr lang="en-SG" altLang="en-US" dirty="0"/>
              <a:t>A damaged, system-wide image can result if other franchisees are performing poorly, or the franchisor runs into an unforeseen problem.</a:t>
            </a:r>
          </a:p>
          <a:p>
            <a:endParaRPr lang="en-SG" altLang="en-US" dirty="0"/>
          </a:p>
          <a:p>
            <a:r>
              <a:rPr lang="en-SG" altLang="en-US" dirty="0"/>
              <a:t>The term (duration) of a franchise agreement is usually limited and the franchisee may have little or no say about the terms of a termination</a:t>
            </a:r>
          </a:p>
          <a:p>
            <a:endParaRPr lang="en-SG" altLang="en-US" dirty="0"/>
          </a:p>
        </p:txBody>
      </p:sp>
      <p:pic>
        <p:nvPicPr>
          <p:cNvPr id="3074" name="Picture 2" descr="Pizza Hut Logo PNG vector in SVG, PDF, AI, CDR format">
            <a:extLst>
              <a:ext uri="{FF2B5EF4-FFF2-40B4-BE49-F238E27FC236}">
                <a16:creationId xmlns:a16="http://schemas.microsoft.com/office/drawing/2014/main" id="{5A6FA7B9-97D2-8824-A1BE-CD480A81A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131" y="1044633"/>
            <a:ext cx="5572869" cy="41828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Effect transition="in" filter="checkerboard(across)">
                                      <p:cBhvr>
                                        <p:cTn id="7" dur="500"/>
                                        <p:tgtEl>
                                          <p:spTgt spid="1638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6386">
                                            <p:txEl>
                                              <p:pRg st="2" end="2"/>
                                            </p:txEl>
                                          </p:spTgt>
                                        </p:tgtEl>
                                        <p:attrNameLst>
                                          <p:attrName>style.visibility</p:attrName>
                                        </p:attrNameLst>
                                      </p:cBhvr>
                                      <p:to>
                                        <p:strVal val="visible"/>
                                      </p:to>
                                    </p:set>
                                    <p:animEffect transition="in" filter="checkerboard(across)">
                                      <p:cBhvr>
                                        <p:cTn id="12" dur="500"/>
                                        <p:tgtEl>
                                          <p:spTgt spid="163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A64EB1-74E5-D192-A440-B0033FFEC52B}"/>
              </a:ext>
            </a:extLst>
          </p:cNvPr>
          <p:cNvSpPr>
            <a:spLocks noGrp="1"/>
          </p:cNvSpPr>
          <p:nvPr>
            <p:ph type="title"/>
          </p:nvPr>
        </p:nvSpPr>
        <p:spPr>
          <a:xfrm>
            <a:off x="838200" y="365125"/>
            <a:ext cx="10515600" cy="1325563"/>
          </a:xfrm>
        </p:spPr>
        <p:txBody>
          <a:bodyPr>
            <a:normAutofit/>
          </a:bodyPr>
          <a:lstStyle/>
          <a:p>
            <a:r>
              <a:rPr lang="en-US" dirty="0"/>
              <a:t>How To Assess A Prospective</a:t>
            </a:r>
            <a:br>
              <a:rPr lang="en-US" dirty="0"/>
            </a:br>
            <a:r>
              <a:rPr lang="en-US" dirty="0"/>
              <a:t>Franchise?</a:t>
            </a:r>
            <a:endParaRPr lang="en-SG" dirty="0"/>
          </a:p>
        </p:txBody>
      </p:sp>
      <p:sp>
        <p:nvSpPr>
          <p:cNvPr id="19458" name="Content Placeholder 2">
            <a:extLst>
              <a:ext uri="{FF2B5EF4-FFF2-40B4-BE49-F238E27FC236}">
                <a16:creationId xmlns:a16="http://schemas.microsoft.com/office/drawing/2014/main" id="{88C41601-8472-7BBA-DFC1-4D00BCF577DB}"/>
              </a:ext>
            </a:extLst>
          </p:cNvPr>
          <p:cNvSpPr>
            <a:spLocks noGrp="1"/>
          </p:cNvSpPr>
          <p:nvPr>
            <p:ph idx="1"/>
          </p:nvPr>
        </p:nvSpPr>
        <p:spPr>
          <a:xfrm>
            <a:off x="838200" y="1825625"/>
            <a:ext cx="10515600" cy="4351338"/>
          </a:xfrm>
        </p:spPr>
        <p:txBody>
          <a:bodyPr>
            <a:normAutofit/>
          </a:bodyPr>
          <a:lstStyle/>
          <a:p>
            <a:r>
              <a:rPr lang="en-SG" altLang="en-US" sz="3200" dirty="0"/>
              <a:t>Assess the reputation and reliability of the franchisor</a:t>
            </a:r>
          </a:p>
          <a:p>
            <a:r>
              <a:rPr lang="en-SG" altLang="en-US" sz="3200" dirty="0"/>
              <a:t>Find out the demand for the goods/services offered in the franchise</a:t>
            </a:r>
          </a:p>
          <a:p>
            <a:r>
              <a:rPr lang="en-SG" altLang="en-US" sz="3200" dirty="0"/>
              <a:t>Do sales projection</a:t>
            </a:r>
          </a:p>
          <a:p>
            <a:r>
              <a:rPr lang="en-SG" altLang="en-US" sz="3200" dirty="0"/>
              <a:t>Find out from other franchisees the support services provided</a:t>
            </a:r>
          </a:p>
          <a:p>
            <a:r>
              <a:rPr lang="en-SG" altLang="en-US" sz="3200" dirty="0"/>
              <a:t>Work out the amount of capital that is needed upfront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anim calcmode="lin" valueType="num">
                                      <p:cBhvr>
                                        <p:cTn id="7" dur="500" fill="hold"/>
                                        <p:tgtEl>
                                          <p:spTgt spid="1945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9458">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19458">
                                            <p:txEl>
                                              <p:pRg st="1" end="1"/>
                                            </p:txEl>
                                          </p:spTgt>
                                        </p:tgtEl>
                                        <p:attrNameLst>
                                          <p:attrName>style.visibility</p:attrName>
                                        </p:attrNameLst>
                                      </p:cBhvr>
                                      <p:to>
                                        <p:strVal val="visible"/>
                                      </p:to>
                                    </p:set>
                                    <p:anim calcmode="lin" valueType="num">
                                      <p:cBhvr>
                                        <p:cTn id="13" dur="500" fill="hold"/>
                                        <p:tgtEl>
                                          <p:spTgt spid="19458">
                                            <p:txEl>
                                              <p:pRg st="1" end="1"/>
                                            </p:txEl>
                                          </p:spTgt>
                                        </p:tgtEl>
                                        <p:attrNameLst>
                                          <p:attrName>ppt_w</p:attrName>
                                        </p:attrNameLst>
                                      </p:cBhvr>
                                      <p:tavLst>
                                        <p:tav tm="0">
                                          <p:val>
                                            <p:fltVal val="0"/>
                                          </p:val>
                                        </p:tav>
                                        <p:tav tm="100000">
                                          <p:val>
                                            <p:strVal val="#ppt_w"/>
                                          </p:val>
                                        </p:tav>
                                      </p:tavLst>
                                    </p:anim>
                                    <p:anim calcmode="lin" valueType="num">
                                      <p:cBhvr>
                                        <p:cTn id="14" dur="500" fill="hold"/>
                                        <p:tgtEl>
                                          <p:spTgt spid="19458">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19458">
                                            <p:txEl>
                                              <p:pRg st="2" end="2"/>
                                            </p:txEl>
                                          </p:spTgt>
                                        </p:tgtEl>
                                        <p:attrNameLst>
                                          <p:attrName>style.visibility</p:attrName>
                                        </p:attrNameLst>
                                      </p:cBhvr>
                                      <p:to>
                                        <p:strVal val="visible"/>
                                      </p:to>
                                    </p:set>
                                    <p:anim calcmode="lin" valueType="num">
                                      <p:cBhvr>
                                        <p:cTn id="19" dur="500" fill="hold"/>
                                        <p:tgtEl>
                                          <p:spTgt spid="19458">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19458">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nodeType="clickEffect">
                                  <p:stCondLst>
                                    <p:cond delay="0"/>
                                  </p:stCondLst>
                                  <p:childTnLst>
                                    <p:set>
                                      <p:cBhvr>
                                        <p:cTn id="24" dur="1" fill="hold">
                                          <p:stCondLst>
                                            <p:cond delay="0"/>
                                          </p:stCondLst>
                                        </p:cTn>
                                        <p:tgtEl>
                                          <p:spTgt spid="19458">
                                            <p:txEl>
                                              <p:pRg st="3" end="3"/>
                                            </p:txEl>
                                          </p:spTgt>
                                        </p:tgtEl>
                                        <p:attrNameLst>
                                          <p:attrName>style.visibility</p:attrName>
                                        </p:attrNameLst>
                                      </p:cBhvr>
                                      <p:to>
                                        <p:strVal val="visible"/>
                                      </p:to>
                                    </p:set>
                                    <p:anim calcmode="lin" valueType="num">
                                      <p:cBhvr>
                                        <p:cTn id="25" dur="500" fill="hold"/>
                                        <p:tgtEl>
                                          <p:spTgt spid="19458">
                                            <p:txEl>
                                              <p:pRg st="3" end="3"/>
                                            </p:txEl>
                                          </p:spTgt>
                                        </p:tgtEl>
                                        <p:attrNameLst>
                                          <p:attrName>ppt_w</p:attrName>
                                        </p:attrNameLst>
                                      </p:cBhvr>
                                      <p:tavLst>
                                        <p:tav tm="0">
                                          <p:val>
                                            <p:fltVal val="0"/>
                                          </p:val>
                                        </p:tav>
                                        <p:tav tm="100000">
                                          <p:val>
                                            <p:strVal val="#ppt_w"/>
                                          </p:val>
                                        </p:tav>
                                      </p:tavLst>
                                    </p:anim>
                                    <p:anim calcmode="lin" valueType="num">
                                      <p:cBhvr>
                                        <p:cTn id="26" dur="500" fill="hold"/>
                                        <p:tgtEl>
                                          <p:spTgt spid="19458">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nodeType="clickEffect">
                                  <p:stCondLst>
                                    <p:cond delay="0"/>
                                  </p:stCondLst>
                                  <p:childTnLst>
                                    <p:set>
                                      <p:cBhvr>
                                        <p:cTn id="30" dur="1" fill="hold">
                                          <p:stCondLst>
                                            <p:cond delay="0"/>
                                          </p:stCondLst>
                                        </p:cTn>
                                        <p:tgtEl>
                                          <p:spTgt spid="19458">
                                            <p:txEl>
                                              <p:pRg st="4" end="4"/>
                                            </p:txEl>
                                          </p:spTgt>
                                        </p:tgtEl>
                                        <p:attrNameLst>
                                          <p:attrName>style.visibility</p:attrName>
                                        </p:attrNameLst>
                                      </p:cBhvr>
                                      <p:to>
                                        <p:strVal val="visible"/>
                                      </p:to>
                                    </p:set>
                                    <p:anim calcmode="lin" valueType="num">
                                      <p:cBhvr>
                                        <p:cTn id="31" dur="500" fill="hold"/>
                                        <p:tgtEl>
                                          <p:spTgt spid="19458">
                                            <p:txEl>
                                              <p:pRg st="4" end="4"/>
                                            </p:txEl>
                                          </p:spTgt>
                                        </p:tgtEl>
                                        <p:attrNameLst>
                                          <p:attrName>ppt_w</p:attrName>
                                        </p:attrNameLst>
                                      </p:cBhvr>
                                      <p:tavLst>
                                        <p:tav tm="0">
                                          <p:val>
                                            <p:fltVal val="0"/>
                                          </p:val>
                                        </p:tav>
                                        <p:tav tm="100000">
                                          <p:val>
                                            <p:strVal val="#ppt_w"/>
                                          </p:val>
                                        </p:tav>
                                      </p:tavLst>
                                    </p:anim>
                                    <p:anim calcmode="lin" valueType="num">
                                      <p:cBhvr>
                                        <p:cTn id="32" dur="500" fill="hold"/>
                                        <p:tgtEl>
                                          <p:spTgt spid="19458">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3511</TotalTime>
  <Words>1318</Words>
  <Application>Microsoft Office PowerPoint</Application>
  <PresentationFormat>Widescreen</PresentationFormat>
  <Paragraphs>239</Paragraphs>
  <Slides>48</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Meiryo</vt:lpstr>
      <vt:lpstr>Arial</vt:lpstr>
      <vt:lpstr>Calibri</vt:lpstr>
      <vt:lpstr>Calibri Light</vt:lpstr>
      <vt:lpstr>Times New Roman</vt:lpstr>
      <vt:lpstr>Office Theme</vt:lpstr>
      <vt:lpstr>Introduction to Entrepreneurship </vt:lpstr>
      <vt:lpstr>Week 13: Franchising, Social Entrepreneurship and Local Opportunities </vt:lpstr>
      <vt:lpstr>What Is Franchising?</vt:lpstr>
      <vt:lpstr>Why Franchise?</vt:lpstr>
      <vt:lpstr>Why Franchise?</vt:lpstr>
      <vt:lpstr>Why Franchise?</vt:lpstr>
      <vt:lpstr>Disadvantages</vt:lpstr>
      <vt:lpstr>Disadvantages</vt:lpstr>
      <vt:lpstr>How To Assess A Prospective Franchise?</vt:lpstr>
      <vt:lpstr>What Is Involved In Franchising?</vt:lpstr>
      <vt:lpstr>Types Of Franchise</vt:lpstr>
      <vt:lpstr>Product Distribution Franchises</vt:lpstr>
      <vt:lpstr>Product Distribution Franchises</vt:lpstr>
      <vt:lpstr>Product Distribution Franchises</vt:lpstr>
      <vt:lpstr>Business Format Franchising</vt:lpstr>
      <vt:lpstr>Business Format Franchising</vt:lpstr>
      <vt:lpstr>Explore </vt:lpstr>
      <vt:lpstr>Social Entrepreneurship</vt:lpstr>
      <vt:lpstr>Social Entrepreneurship</vt:lpstr>
      <vt:lpstr>Challenge:  Access to Clean Water</vt:lpstr>
      <vt:lpstr>Functions of Social Entrepreneurship</vt:lpstr>
      <vt:lpstr>Deference between  Entrepreneurship and Social Entrepreneurship </vt:lpstr>
      <vt:lpstr>The Process of Social Entrepreneurship</vt:lpstr>
      <vt:lpstr>The Main Difficulty: Measurement</vt:lpstr>
      <vt:lpstr>Local Opportunities </vt:lpstr>
      <vt:lpstr>Final Presentation and Business Plan </vt:lpstr>
      <vt:lpstr>Final Report of your Startup</vt:lpstr>
      <vt:lpstr>7% Presentations – 17th May, Friday</vt:lpstr>
      <vt:lpstr>Judges </vt:lpstr>
      <vt:lpstr>8% Business Plan – 25th May 2024 </vt:lpstr>
      <vt:lpstr>What Does a Business Plan Include </vt:lpstr>
      <vt:lpstr>Introduction </vt:lpstr>
      <vt:lpstr>Problem </vt:lpstr>
      <vt:lpstr>Solution </vt:lpstr>
      <vt:lpstr>Industry Analysis  </vt:lpstr>
      <vt:lpstr>Competitors Analysis </vt:lpstr>
      <vt:lpstr>PowerPoint Presentation</vt:lpstr>
      <vt:lpstr>PowerPoint Presentation</vt:lpstr>
      <vt:lpstr>USP </vt:lpstr>
      <vt:lpstr>Target Market </vt:lpstr>
      <vt:lpstr>Customer Personas </vt:lpstr>
      <vt:lpstr>PowerPoint Presentation</vt:lpstr>
      <vt:lpstr>PowerPoint Presentation</vt:lpstr>
      <vt:lpstr>PowerPoint Presentation</vt:lpstr>
      <vt:lpstr>Social Media Setups </vt:lpstr>
      <vt:lpstr>Static Website </vt:lpstr>
      <vt:lpstr>Financial Evaluation </vt:lpstr>
      <vt:lpstr>Prototype / MVP / Video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Entrepreneurship </dc:title>
  <dc:creator>Dr. Zunaira Saqib</dc:creator>
  <cp:lastModifiedBy>Dr.  ZUNAIRA SAQIB</cp:lastModifiedBy>
  <cp:revision>171</cp:revision>
  <dcterms:created xsi:type="dcterms:W3CDTF">2023-09-21T14:26:14Z</dcterms:created>
  <dcterms:modified xsi:type="dcterms:W3CDTF">2024-05-09T09:11:06Z</dcterms:modified>
</cp:coreProperties>
</file>